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7" r:id="rId2"/>
  </p:sldIdLst>
  <p:sldSz cx="10058400" cy="7772400"/>
  <p:notesSz cx="6858000" cy="9144000"/>
  <p:defaultTextStyle>
    <a:defPPr marL="0" marR="0" indent="0" algn="l" defTabSz="198099" rtl="0" fontAlgn="auto" latinLnBrk="1" hangingPunct="0">
      <a:lnSpc>
        <a:spcPct val="100000"/>
      </a:lnSpc>
      <a:spcBef>
        <a:spcPts val="0"/>
      </a:spcBef>
      <a:spcAft>
        <a:spcPts val="0"/>
      </a:spcAft>
      <a:buClrTx/>
      <a:buSzTx/>
      <a:buFontTx/>
      <a:buNone/>
      <a:tabLst/>
      <a:defRPr kumimoji="0" sz="390" b="0" i="0" u="none" strike="noStrike" cap="none" spc="0" normalizeH="0" baseline="0">
        <a:ln>
          <a:noFill/>
        </a:ln>
        <a:solidFill>
          <a:srgbClr val="000000"/>
        </a:solidFill>
        <a:effectLst/>
        <a:uFillTx/>
      </a:defRPr>
    </a:defPPr>
    <a:lvl1pPr marL="0" marR="0" indent="0" algn="l" defTabSz="99049" rtl="0" fontAlgn="auto" latinLnBrk="0" hangingPunct="0">
      <a:lnSpc>
        <a:spcPct val="100000"/>
      </a:lnSpc>
      <a:spcBef>
        <a:spcPts val="0"/>
      </a:spcBef>
      <a:spcAft>
        <a:spcPts val="0"/>
      </a:spcAft>
      <a:buClrTx/>
      <a:buSzTx/>
      <a:buFontTx/>
      <a:buNone/>
      <a:tabLst/>
      <a:defRPr kumimoji="0" sz="390" b="0" i="0" u="none" strike="noStrike" cap="none" spc="0" normalizeH="0" baseline="0">
        <a:ln>
          <a:noFill/>
        </a:ln>
        <a:solidFill>
          <a:srgbClr val="000000"/>
        </a:solidFill>
        <a:effectLst/>
        <a:uFillTx/>
        <a:latin typeface="+mj-lt"/>
        <a:ea typeface="+mj-ea"/>
        <a:cs typeface="+mj-cs"/>
        <a:sym typeface="Calibri"/>
      </a:defRPr>
    </a:lvl1pPr>
    <a:lvl2pPr marL="0" marR="0" indent="99049" algn="l" defTabSz="99049" rtl="0" fontAlgn="auto" latinLnBrk="0" hangingPunct="0">
      <a:lnSpc>
        <a:spcPct val="100000"/>
      </a:lnSpc>
      <a:spcBef>
        <a:spcPts val="0"/>
      </a:spcBef>
      <a:spcAft>
        <a:spcPts val="0"/>
      </a:spcAft>
      <a:buClrTx/>
      <a:buSzTx/>
      <a:buFontTx/>
      <a:buNone/>
      <a:tabLst/>
      <a:defRPr kumimoji="0" sz="390" b="0" i="0" u="none" strike="noStrike" cap="none" spc="0" normalizeH="0" baseline="0">
        <a:ln>
          <a:noFill/>
        </a:ln>
        <a:solidFill>
          <a:srgbClr val="000000"/>
        </a:solidFill>
        <a:effectLst/>
        <a:uFillTx/>
        <a:latin typeface="+mj-lt"/>
        <a:ea typeface="+mj-ea"/>
        <a:cs typeface="+mj-cs"/>
        <a:sym typeface="Calibri"/>
      </a:defRPr>
    </a:lvl2pPr>
    <a:lvl3pPr marL="0" marR="0" indent="198099" algn="l" defTabSz="99049" rtl="0" fontAlgn="auto" latinLnBrk="0" hangingPunct="0">
      <a:lnSpc>
        <a:spcPct val="100000"/>
      </a:lnSpc>
      <a:spcBef>
        <a:spcPts val="0"/>
      </a:spcBef>
      <a:spcAft>
        <a:spcPts val="0"/>
      </a:spcAft>
      <a:buClrTx/>
      <a:buSzTx/>
      <a:buFontTx/>
      <a:buNone/>
      <a:tabLst/>
      <a:defRPr kumimoji="0" sz="390" b="0" i="0" u="none" strike="noStrike" cap="none" spc="0" normalizeH="0" baseline="0">
        <a:ln>
          <a:noFill/>
        </a:ln>
        <a:solidFill>
          <a:srgbClr val="000000"/>
        </a:solidFill>
        <a:effectLst/>
        <a:uFillTx/>
        <a:latin typeface="+mj-lt"/>
        <a:ea typeface="+mj-ea"/>
        <a:cs typeface="+mj-cs"/>
        <a:sym typeface="Calibri"/>
      </a:defRPr>
    </a:lvl3pPr>
    <a:lvl4pPr marL="0" marR="0" indent="297148" algn="l" defTabSz="99049" rtl="0" fontAlgn="auto" latinLnBrk="0" hangingPunct="0">
      <a:lnSpc>
        <a:spcPct val="100000"/>
      </a:lnSpc>
      <a:spcBef>
        <a:spcPts val="0"/>
      </a:spcBef>
      <a:spcAft>
        <a:spcPts val="0"/>
      </a:spcAft>
      <a:buClrTx/>
      <a:buSzTx/>
      <a:buFontTx/>
      <a:buNone/>
      <a:tabLst/>
      <a:defRPr kumimoji="0" sz="390" b="0" i="0" u="none" strike="noStrike" cap="none" spc="0" normalizeH="0" baseline="0">
        <a:ln>
          <a:noFill/>
        </a:ln>
        <a:solidFill>
          <a:srgbClr val="000000"/>
        </a:solidFill>
        <a:effectLst/>
        <a:uFillTx/>
        <a:latin typeface="+mj-lt"/>
        <a:ea typeface="+mj-ea"/>
        <a:cs typeface="+mj-cs"/>
        <a:sym typeface="Calibri"/>
      </a:defRPr>
    </a:lvl4pPr>
    <a:lvl5pPr marL="0" marR="0" indent="396197" algn="l" defTabSz="99049" rtl="0" fontAlgn="auto" latinLnBrk="0" hangingPunct="0">
      <a:lnSpc>
        <a:spcPct val="100000"/>
      </a:lnSpc>
      <a:spcBef>
        <a:spcPts val="0"/>
      </a:spcBef>
      <a:spcAft>
        <a:spcPts val="0"/>
      </a:spcAft>
      <a:buClrTx/>
      <a:buSzTx/>
      <a:buFontTx/>
      <a:buNone/>
      <a:tabLst/>
      <a:defRPr kumimoji="0" sz="390" b="0" i="0" u="none" strike="noStrike" cap="none" spc="0" normalizeH="0" baseline="0">
        <a:ln>
          <a:noFill/>
        </a:ln>
        <a:solidFill>
          <a:srgbClr val="000000"/>
        </a:solidFill>
        <a:effectLst/>
        <a:uFillTx/>
        <a:latin typeface="+mj-lt"/>
        <a:ea typeface="+mj-ea"/>
        <a:cs typeface="+mj-cs"/>
        <a:sym typeface="Calibri"/>
      </a:defRPr>
    </a:lvl5pPr>
    <a:lvl6pPr marL="0" marR="0" indent="495247" algn="l" defTabSz="99049" rtl="0" fontAlgn="auto" latinLnBrk="0" hangingPunct="0">
      <a:lnSpc>
        <a:spcPct val="100000"/>
      </a:lnSpc>
      <a:spcBef>
        <a:spcPts val="0"/>
      </a:spcBef>
      <a:spcAft>
        <a:spcPts val="0"/>
      </a:spcAft>
      <a:buClrTx/>
      <a:buSzTx/>
      <a:buFontTx/>
      <a:buNone/>
      <a:tabLst/>
      <a:defRPr kumimoji="0" sz="390" b="0" i="0" u="none" strike="noStrike" cap="none" spc="0" normalizeH="0" baseline="0">
        <a:ln>
          <a:noFill/>
        </a:ln>
        <a:solidFill>
          <a:srgbClr val="000000"/>
        </a:solidFill>
        <a:effectLst/>
        <a:uFillTx/>
        <a:latin typeface="+mj-lt"/>
        <a:ea typeface="+mj-ea"/>
        <a:cs typeface="+mj-cs"/>
        <a:sym typeface="Calibri"/>
      </a:defRPr>
    </a:lvl6pPr>
    <a:lvl7pPr marL="0" marR="0" indent="594297" algn="l" defTabSz="99049" rtl="0" fontAlgn="auto" latinLnBrk="0" hangingPunct="0">
      <a:lnSpc>
        <a:spcPct val="100000"/>
      </a:lnSpc>
      <a:spcBef>
        <a:spcPts val="0"/>
      </a:spcBef>
      <a:spcAft>
        <a:spcPts val="0"/>
      </a:spcAft>
      <a:buClrTx/>
      <a:buSzTx/>
      <a:buFontTx/>
      <a:buNone/>
      <a:tabLst/>
      <a:defRPr kumimoji="0" sz="390" b="0" i="0" u="none" strike="noStrike" cap="none" spc="0" normalizeH="0" baseline="0">
        <a:ln>
          <a:noFill/>
        </a:ln>
        <a:solidFill>
          <a:srgbClr val="000000"/>
        </a:solidFill>
        <a:effectLst/>
        <a:uFillTx/>
        <a:latin typeface="+mj-lt"/>
        <a:ea typeface="+mj-ea"/>
        <a:cs typeface="+mj-cs"/>
        <a:sym typeface="Calibri"/>
      </a:defRPr>
    </a:lvl7pPr>
    <a:lvl8pPr marL="0" marR="0" indent="693346" algn="l" defTabSz="99049" rtl="0" fontAlgn="auto" latinLnBrk="0" hangingPunct="0">
      <a:lnSpc>
        <a:spcPct val="100000"/>
      </a:lnSpc>
      <a:spcBef>
        <a:spcPts val="0"/>
      </a:spcBef>
      <a:spcAft>
        <a:spcPts val="0"/>
      </a:spcAft>
      <a:buClrTx/>
      <a:buSzTx/>
      <a:buFontTx/>
      <a:buNone/>
      <a:tabLst/>
      <a:defRPr kumimoji="0" sz="390" b="0" i="0" u="none" strike="noStrike" cap="none" spc="0" normalizeH="0" baseline="0">
        <a:ln>
          <a:noFill/>
        </a:ln>
        <a:solidFill>
          <a:srgbClr val="000000"/>
        </a:solidFill>
        <a:effectLst/>
        <a:uFillTx/>
        <a:latin typeface="+mj-lt"/>
        <a:ea typeface="+mj-ea"/>
        <a:cs typeface="+mj-cs"/>
        <a:sym typeface="Calibri"/>
      </a:defRPr>
    </a:lvl8pPr>
    <a:lvl9pPr marL="0" marR="0" indent="792395" algn="l" defTabSz="99049" rtl="0" fontAlgn="auto" latinLnBrk="0" hangingPunct="0">
      <a:lnSpc>
        <a:spcPct val="100000"/>
      </a:lnSpc>
      <a:spcBef>
        <a:spcPts val="0"/>
      </a:spcBef>
      <a:spcAft>
        <a:spcPts val="0"/>
      </a:spcAft>
      <a:buClrTx/>
      <a:buSzTx/>
      <a:buFontTx/>
      <a:buNone/>
      <a:tabLst/>
      <a:defRPr kumimoji="0" sz="390" b="0" i="0" u="none" strike="noStrike" cap="none" spc="0" normalizeH="0" baseline="0">
        <a:ln>
          <a:noFill/>
        </a:ln>
        <a:solidFill>
          <a:srgbClr val="000000"/>
        </a:solidFill>
        <a:effectLst/>
        <a:uFillTx/>
        <a:latin typeface="+mj-lt"/>
        <a:ea typeface="+mj-ea"/>
        <a:cs typeface="+mj-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wholeTbl>
    <a:band2H>
      <a:tcTxStyle/>
      <a:tcStyle>
        <a:tcBdr/>
        <a:fill>
          <a:solidFill>
            <a:srgbClr val="FFFFFF"/>
          </a:solidFill>
        </a:fill>
      </a:tcStyle>
    </a:band2H>
    <a:firstCo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Col>
    <a:lastRow>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91"/>
    <p:restoredTop sz="94803"/>
  </p:normalViewPr>
  <p:slideViewPr>
    <p:cSldViewPr snapToGrid="0" snapToObjects="1">
      <p:cViewPr>
        <p:scale>
          <a:sx n="160" d="100"/>
          <a:sy n="160" d="100"/>
        </p:scale>
        <p:origin x="1360"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1209675" y="685800"/>
            <a:ext cx="4438650" cy="3429000"/>
          </a:xfrm>
          <a:prstGeom prst="rect">
            <a:avLst/>
          </a:prstGeom>
        </p:spPr>
        <p:txBody>
          <a:bodyPr/>
          <a:lstStyle/>
          <a:p>
            <a:endParaRPr/>
          </a:p>
        </p:txBody>
      </p:sp>
      <p:sp>
        <p:nvSpPr>
          <p:cNvPr id="254" name="Shape 25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260">
        <a:latin typeface="+mj-lt"/>
        <a:ea typeface="+mj-ea"/>
        <a:cs typeface="+mj-cs"/>
        <a:sym typeface="Calibri"/>
      </a:defRPr>
    </a:lvl1pPr>
    <a:lvl2pPr indent="49524" latinLnBrk="0">
      <a:defRPr sz="260">
        <a:latin typeface="+mj-lt"/>
        <a:ea typeface="+mj-ea"/>
        <a:cs typeface="+mj-cs"/>
        <a:sym typeface="Calibri"/>
      </a:defRPr>
    </a:lvl2pPr>
    <a:lvl3pPr indent="99049" latinLnBrk="0">
      <a:defRPr sz="260">
        <a:latin typeface="+mj-lt"/>
        <a:ea typeface="+mj-ea"/>
        <a:cs typeface="+mj-cs"/>
        <a:sym typeface="Calibri"/>
      </a:defRPr>
    </a:lvl3pPr>
    <a:lvl4pPr indent="148574" latinLnBrk="0">
      <a:defRPr sz="260">
        <a:latin typeface="+mj-lt"/>
        <a:ea typeface="+mj-ea"/>
        <a:cs typeface="+mj-cs"/>
        <a:sym typeface="Calibri"/>
      </a:defRPr>
    </a:lvl4pPr>
    <a:lvl5pPr indent="198099" latinLnBrk="0">
      <a:defRPr sz="260">
        <a:latin typeface="+mj-lt"/>
        <a:ea typeface="+mj-ea"/>
        <a:cs typeface="+mj-cs"/>
        <a:sym typeface="Calibri"/>
      </a:defRPr>
    </a:lvl5pPr>
    <a:lvl6pPr indent="247623" latinLnBrk="0">
      <a:defRPr sz="260">
        <a:latin typeface="+mj-lt"/>
        <a:ea typeface="+mj-ea"/>
        <a:cs typeface="+mj-cs"/>
        <a:sym typeface="Calibri"/>
      </a:defRPr>
    </a:lvl6pPr>
    <a:lvl7pPr indent="297148" latinLnBrk="0">
      <a:defRPr sz="260">
        <a:latin typeface="+mj-lt"/>
        <a:ea typeface="+mj-ea"/>
        <a:cs typeface="+mj-cs"/>
        <a:sym typeface="Calibri"/>
      </a:defRPr>
    </a:lvl7pPr>
    <a:lvl8pPr indent="346672" latinLnBrk="0">
      <a:defRPr sz="260">
        <a:latin typeface="+mj-lt"/>
        <a:ea typeface="+mj-ea"/>
        <a:cs typeface="+mj-cs"/>
        <a:sym typeface="Calibri"/>
      </a:defRPr>
    </a:lvl8pPr>
    <a:lvl9pPr indent="396197" latinLnBrk="0">
      <a:defRPr sz="26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Shape 301"/>
          <p:cNvSpPr>
            <a:spLocks noGrp="1" noRot="1" noChangeAspect="1"/>
          </p:cNvSpPr>
          <p:nvPr>
            <p:ph type="sldImg"/>
          </p:nvPr>
        </p:nvSpPr>
        <p:spPr>
          <a:xfrm>
            <a:off x="1209675" y="685800"/>
            <a:ext cx="4438650" cy="3429000"/>
          </a:xfrm>
          <a:prstGeom prst="rect">
            <a:avLst/>
          </a:prstGeom>
        </p:spPr>
        <p:txBody>
          <a:bodyPr/>
          <a:lstStyle/>
          <a:p>
            <a:endParaRPr/>
          </a:p>
        </p:txBody>
      </p:sp>
      <p:sp>
        <p:nvSpPr>
          <p:cNvPr id="302" name="Shape 302"/>
          <p:cNvSpPr>
            <a:spLocks noGrp="1"/>
          </p:cNvSpPr>
          <p:nvPr>
            <p:ph type="body" sz="quarter" idx="1"/>
          </p:nvPr>
        </p:nvSpPr>
        <p:spPr>
          <a:prstGeom prst="rect">
            <a:avLst/>
          </a:prstGeom>
        </p:spPr>
        <p:txBody>
          <a:bodyPr/>
          <a:lstStyle/>
          <a:p>
            <a:r>
              <a:rPr dirty="0"/>
              <a:t>Notes:</a:t>
            </a:r>
          </a:p>
          <a:p>
            <a:pPr marL="171450" indent="-171450">
              <a:buSzPct val="100000"/>
              <a:buFont typeface="Arial"/>
              <a:buChar char="•"/>
            </a:pPr>
            <a:r>
              <a:rPr dirty="0"/>
              <a:t>In </a:t>
            </a:r>
            <a:r>
              <a:rPr dirty="0" err="1"/>
              <a:t>Powerpoint</a:t>
            </a:r>
            <a:r>
              <a:rPr dirty="0"/>
              <a:t>, click View &gt; Guides</a:t>
            </a:r>
          </a:p>
          <a:p>
            <a:pPr marL="171450" indent="-171450">
              <a:buSzPct val="100000"/>
              <a:buFont typeface="Arial"/>
              <a:buChar char="•"/>
            </a:pPr>
            <a:r>
              <a:rPr dirty="0"/>
              <a:t>Keep text within gutter guides.</a:t>
            </a:r>
          </a:p>
          <a:p>
            <a:pPr marL="171450" indent="-171450">
              <a:buSzPct val="100000"/>
              <a:buFont typeface="Arial"/>
              <a:buChar char="•"/>
            </a:pPr>
            <a:r>
              <a:rPr dirty="0"/>
              <a:t>Author list: Don’t split names onto two lines (e.g., “Jimmy [break] Smith”). If that happens, use a new line, unless you need the space. </a:t>
            </a:r>
            <a:r>
              <a:rPr b="1" dirty="0"/>
              <a:t>Bold the first names of anybody who’s presenting</a:t>
            </a:r>
            <a:r>
              <a:rPr dirty="0"/>
              <a:t> in person.</a:t>
            </a:r>
          </a:p>
          <a:p>
            <a:pPr marL="171450" indent="-171450">
              <a:buSzPct val="100000"/>
              <a:buFont typeface="Arial"/>
              <a:buChar char="•"/>
            </a:pPr>
            <a:r>
              <a:rPr dirty="0"/>
              <a:t>Intro/methods/result: </a:t>
            </a:r>
            <a:r>
              <a:rPr b="1" dirty="0"/>
              <a:t>Do not drop below font size 28</a:t>
            </a:r>
            <a:r>
              <a:rPr dirty="0"/>
              <a:t>, but if you have extra space, jack up the font size until the space is full.</a:t>
            </a:r>
          </a:p>
          <a:p>
            <a:pPr marL="171450" indent="-171450">
              <a:buSzPct val="100000"/>
              <a:buFont typeface="Arial"/>
              <a:buChar char="•"/>
            </a:pPr>
            <a:r>
              <a:rPr dirty="0"/>
              <a:t>Do not use color in the sidebars except in graphs/figures. It’ll pull attention from the center and slow interpretation for passersby.</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754380" y="1272013"/>
            <a:ext cx="8549640" cy="2705947"/>
          </a:xfrm>
          <a:prstGeom prst="rect">
            <a:avLst/>
          </a:prstGeom>
        </p:spPr>
        <p:txBody>
          <a:bodyPr anchor="b"/>
          <a:lstStyle>
            <a:lvl1pPr>
              <a:lnSpc>
                <a:spcPct val="100000"/>
              </a:lnSpc>
              <a:defRPr sz="2852">
                <a:solidFill>
                  <a:srgbClr val="2C365E"/>
                </a:solidFill>
                <a:latin typeface="Source Sans Pro Black"/>
                <a:ea typeface="Source Sans Pro Black"/>
                <a:cs typeface="Source Sans Pro Black"/>
                <a:sym typeface="Source Sans Pro Black"/>
              </a:defRPr>
            </a:lvl1pPr>
          </a:lstStyle>
          <a:p>
            <a:r>
              <a:t>Title Text</a:t>
            </a:r>
          </a:p>
        </p:txBody>
      </p:sp>
      <p:sp>
        <p:nvSpPr>
          <p:cNvPr id="12" name="Body Level One…"/>
          <p:cNvSpPr txBox="1">
            <a:spLocks noGrp="1"/>
          </p:cNvSpPr>
          <p:nvPr>
            <p:ph type="body" sz="quarter" idx="1"/>
          </p:nvPr>
        </p:nvSpPr>
        <p:spPr>
          <a:xfrm>
            <a:off x="1257300" y="4082309"/>
            <a:ext cx="7543800" cy="1876531"/>
          </a:xfrm>
          <a:prstGeom prst="rect">
            <a:avLst/>
          </a:prstGeom>
        </p:spPr>
        <p:txBody>
          <a:bodyPr/>
          <a:lstStyle>
            <a:lvl1pPr marL="0" indent="0" algn="ctr">
              <a:buSzTx/>
              <a:buFontTx/>
              <a:buNone/>
              <a:defRPr sz="2343"/>
            </a:lvl1pPr>
            <a:lvl2pPr marL="0" indent="447188" algn="ctr">
              <a:buSzTx/>
              <a:buFontTx/>
              <a:buNone/>
              <a:defRPr sz="2343"/>
            </a:lvl2pPr>
            <a:lvl3pPr marL="0" indent="894378" algn="ctr">
              <a:buSzTx/>
              <a:buFontTx/>
              <a:buNone/>
              <a:defRPr sz="2343"/>
            </a:lvl3pPr>
            <a:lvl4pPr marL="0" indent="1341566" algn="ctr">
              <a:buSzTx/>
              <a:buFontTx/>
              <a:buNone/>
              <a:defRPr sz="2343"/>
            </a:lvl4pPr>
            <a:lvl5pPr marL="0" indent="1788755" algn="ctr">
              <a:buSzTx/>
              <a:buFontTx/>
              <a:buNone/>
              <a:defRPr sz="2343"/>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01" name="Title Text"/>
          <p:cNvSpPr txBox="1">
            <a:spLocks noGrp="1"/>
          </p:cNvSpPr>
          <p:nvPr>
            <p:ph type="title"/>
          </p:nvPr>
        </p:nvSpPr>
        <p:spPr>
          <a:prstGeom prst="rect">
            <a:avLst/>
          </a:prstGeom>
        </p:spPr>
        <p:txBody>
          <a:bodyPr/>
          <a:lstStyle/>
          <a:p>
            <a:r>
              <a:t>Title Text</a:t>
            </a:r>
          </a:p>
        </p:txBody>
      </p:sp>
      <p:sp>
        <p:nvSpPr>
          <p:cNvPr id="10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110" name="Title Text"/>
          <p:cNvSpPr txBox="1">
            <a:spLocks noGrp="1"/>
          </p:cNvSpPr>
          <p:nvPr>
            <p:ph type="title"/>
          </p:nvPr>
        </p:nvSpPr>
        <p:spPr>
          <a:xfrm>
            <a:off x="686277" y="1937705"/>
            <a:ext cx="8675370" cy="3233102"/>
          </a:xfrm>
          <a:prstGeom prst="rect">
            <a:avLst/>
          </a:prstGeom>
        </p:spPr>
        <p:txBody>
          <a:bodyPr anchor="b"/>
          <a:lstStyle>
            <a:lvl1pPr>
              <a:defRPr sz="5869"/>
            </a:lvl1pPr>
          </a:lstStyle>
          <a:p>
            <a:r>
              <a:t>Title Text</a:t>
            </a:r>
          </a:p>
        </p:txBody>
      </p:sp>
      <p:sp>
        <p:nvSpPr>
          <p:cNvPr id="111" name="Body Level One…"/>
          <p:cNvSpPr txBox="1">
            <a:spLocks noGrp="1"/>
          </p:cNvSpPr>
          <p:nvPr>
            <p:ph type="body" sz="quarter" idx="1"/>
          </p:nvPr>
        </p:nvSpPr>
        <p:spPr>
          <a:xfrm>
            <a:off x="686277" y="5201393"/>
            <a:ext cx="8675370" cy="1700212"/>
          </a:xfrm>
          <a:prstGeom prst="rect">
            <a:avLst/>
          </a:prstGeom>
        </p:spPr>
        <p:txBody>
          <a:bodyPr/>
          <a:lstStyle>
            <a:lvl1pPr marL="0" indent="0">
              <a:buSzTx/>
              <a:buFontTx/>
              <a:buNone/>
              <a:defRPr sz="2343"/>
            </a:lvl1pPr>
            <a:lvl2pPr marL="0" indent="447188">
              <a:buSzTx/>
              <a:buFontTx/>
              <a:buNone/>
              <a:defRPr sz="2343"/>
            </a:lvl2pPr>
            <a:lvl3pPr marL="0" indent="894378">
              <a:buSzTx/>
              <a:buFontTx/>
              <a:buNone/>
              <a:defRPr sz="2343"/>
            </a:lvl3pPr>
            <a:lvl4pPr marL="0" indent="1341566">
              <a:buSzTx/>
              <a:buFontTx/>
              <a:buNone/>
              <a:defRPr sz="2343"/>
            </a:lvl4pPr>
            <a:lvl5pPr marL="0" indent="1788755">
              <a:buSzTx/>
              <a:buFontTx/>
              <a:buNone/>
              <a:defRPr sz="2343"/>
            </a:lvl5pPr>
          </a:lstStyle>
          <a:p>
            <a:r>
              <a:t>Body Level One</a:t>
            </a:r>
          </a:p>
          <a:p>
            <a:pPr lvl="1"/>
            <a:r>
              <a:t>Body Level Two</a:t>
            </a:r>
          </a:p>
          <a:p>
            <a:pPr lvl="2"/>
            <a:r>
              <a:t>Body Level Three</a:t>
            </a:r>
          </a:p>
          <a:p>
            <a:pPr lvl="3"/>
            <a:r>
              <a:t>Body Level Four</a:t>
            </a:r>
          </a:p>
          <a:p>
            <a:pPr lvl="4"/>
            <a:r>
              <a:t>Body Level Five</a:t>
            </a:r>
          </a:p>
        </p:txBody>
      </p:sp>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119" name="Title Text"/>
          <p:cNvSpPr txBox="1">
            <a:spLocks noGrp="1"/>
          </p:cNvSpPr>
          <p:nvPr>
            <p:ph type="title"/>
          </p:nvPr>
        </p:nvSpPr>
        <p:spPr>
          <a:prstGeom prst="rect">
            <a:avLst/>
          </a:prstGeom>
        </p:spPr>
        <p:txBody>
          <a:bodyPr/>
          <a:lstStyle/>
          <a:p>
            <a:r>
              <a:t>Title Text</a:t>
            </a:r>
          </a:p>
        </p:txBody>
      </p:sp>
      <p:sp>
        <p:nvSpPr>
          <p:cNvPr id="120" name="Body Level One…"/>
          <p:cNvSpPr txBox="1">
            <a:spLocks noGrp="1"/>
          </p:cNvSpPr>
          <p:nvPr>
            <p:ph type="body" sz="half" idx="1"/>
          </p:nvPr>
        </p:nvSpPr>
        <p:spPr>
          <a:xfrm>
            <a:off x="691515" y="2069042"/>
            <a:ext cx="4274820" cy="493151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2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128" name="Title Text"/>
          <p:cNvSpPr txBox="1">
            <a:spLocks noGrp="1"/>
          </p:cNvSpPr>
          <p:nvPr>
            <p:ph type="title"/>
          </p:nvPr>
        </p:nvSpPr>
        <p:spPr>
          <a:xfrm>
            <a:off x="692826" y="413810"/>
            <a:ext cx="8675370" cy="1502305"/>
          </a:xfrm>
          <a:prstGeom prst="rect">
            <a:avLst/>
          </a:prstGeom>
        </p:spPr>
        <p:txBody>
          <a:bodyPr/>
          <a:lstStyle/>
          <a:p>
            <a:r>
              <a:t>Title Text</a:t>
            </a:r>
          </a:p>
        </p:txBody>
      </p:sp>
      <p:sp>
        <p:nvSpPr>
          <p:cNvPr id="129" name="Body Level One…"/>
          <p:cNvSpPr txBox="1">
            <a:spLocks noGrp="1"/>
          </p:cNvSpPr>
          <p:nvPr>
            <p:ph type="body" sz="quarter" idx="1"/>
          </p:nvPr>
        </p:nvSpPr>
        <p:spPr>
          <a:xfrm>
            <a:off x="692827" y="1905319"/>
            <a:ext cx="4255174" cy="933767"/>
          </a:xfrm>
          <a:prstGeom prst="rect">
            <a:avLst/>
          </a:prstGeom>
        </p:spPr>
        <p:txBody>
          <a:bodyPr anchor="b"/>
          <a:lstStyle>
            <a:lvl1pPr marL="0" indent="0">
              <a:buSzTx/>
              <a:buFontTx/>
              <a:buNone/>
              <a:defRPr sz="2343" b="1"/>
            </a:lvl1pPr>
            <a:lvl2pPr marL="0" indent="447188">
              <a:buSzTx/>
              <a:buFontTx/>
              <a:buNone/>
              <a:defRPr sz="2343" b="1"/>
            </a:lvl2pPr>
            <a:lvl3pPr marL="0" indent="894378">
              <a:buSzTx/>
              <a:buFontTx/>
              <a:buNone/>
              <a:defRPr sz="2343" b="1"/>
            </a:lvl3pPr>
            <a:lvl4pPr marL="0" indent="1341566">
              <a:buSzTx/>
              <a:buFontTx/>
              <a:buNone/>
              <a:defRPr sz="2343" b="1"/>
            </a:lvl4pPr>
            <a:lvl5pPr marL="0" indent="1788755">
              <a:buSzTx/>
              <a:buFontTx/>
              <a:buNone/>
              <a:defRPr sz="2343" b="1"/>
            </a:lvl5pPr>
          </a:lstStyle>
          <a:p>
            <a:r>
              <a:t>Body Level One</a:t>
            </a:r>
          </a:p>
          <a:p>
            <a:pPr lvl="1"/>
            <a:r>
              <a:t>Body Level Two</a:t>
            </a:r>
          </a:p>
          <a:p>
            <a:pPr lvl="2"/>
            <a:r>
              <a:t>Body Level Three</a:t>
            </a:r>
          </a:p>
          <a:p>
            <a:pPr lvl="3"/>
            <a:r>
              <a:t>Body Level Four</a:t>
            </a:r>
          </a:p>
          <a:p>
            <a:pPr lvl="4"/>
            <a:r>
              <a:t>Body Level Five</a:t>
            </a:r>
          </a:p>
        </p:txBody>
      </p:sp>
      <p:sp>
        <p:nvSpPr>
          <p:cNvPr id="130" name="Text Placeholder 4"/>
          <p:cNvSpPr>
            <a:spLocks noGrp="1"/>
          </p:cNvSpPr>
          <p:nvPr>
            <p:ph type="body" sz="quarter" idx="13"/>
          </p:nvPr>
        </p:nvSpPr>
        <p:spPr>
          <a:xfrm>
            <a:off x="5092067" y="1905319"/>
            <a:ext cx="4276131" cy="933767"/>
          </a:xfrm>
          <a:prstGeom prst="rect">
            <a:avLst/>
          </a:prstGeom>
        </p:spPr>
        <p:txBody>
          <a:bodyPr anchor="b"/>
          <a:lstStyle>
            <a:lvl1pPr marL="0" indent="0">
              <a:buSzTx/>
              <a:buFontTx/>
              <a:buNone/>
              <a:defRPr sz="11500" b="1"/>
            </a:lvl1pPr>
          </a:lstStyle>
          <a:p>
            <a:pPr marL="0" indent="0">
              <a:buSzTx/>
              <a:buFontTx/>
              <a:buNone/>
              <a:defRPr sz="11500" b="1"/>
            </a:pPr>
            <a:endParaRPr/>
          </a:p>
        </p:txBody>
      </p:sp>
      <p:sp>
        <p:nvSpPr>
          <p:cNvPr id="1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138" name="Title Text"/>
          <p:cNvSpPr txBox="1">
            <a:spLocks noGrp="1"/>
          </p:cNvSpPr>
          <p:nvPr>
            <p:ph type="title"/>
          </p:nvPr>
        </p:nvSpPr>
        <p:spPr>
          <a:prstGeom prst="rect">
            <a:avLst/>
          </a:prstGeom>
        </p:spPr>
        <p:txBody>
          <a:bodyPr/>
          <a:lstStyle/>
          <a:p>
            <a:r>
              <a:t>Title Text</a:t>
            </a:r>
          </a:p>
        </p:txBody>
      </p:sp>
      <p:sp>
        <p:nvSpPr>
          <p:cNvPr id="13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153" name="Title Text"/>
          <p:cNvSpPr txBox="1">
            <a:spLocks noGrp="1"/>
          </p:cNvSpPr>
          <p:nvPr>
            <p:ph type="title"/>
          </p:nvPr>
        </p:nvSpPr>
        <p:spPr>
          <a:xfrm>
            <a:off x="692825" y="518160"/>
            <a:ext cx="3244096" cy="1813560"/>
          </a:xfrm>
          <a:prstGeom prst="rect">
            <a:avLst/>
          </a:prstGeom>
        </p:spPr>
        <p:txBody>
          <a:bodyPr anchor="b"/>
          <a:lstStyle>
            <a:lvl1pPr>
              <a:defRPr sz="3117"/>
            </a:lvl1pPr>
          </a:lstStyle>
          <a:p>
            <a:r>
              <a:t>Title Text</a:t>
            </a:r>
          </a:p>
        </p:txBody>
      </p:sp>
      <p:sp>
        <p:nvSpPr>
          <p:cNvPr id="154" name="Body Level One…"/>
          <p:cNvSpPr txBox="1">
            <a:spLocks noGrp="1"/>
          </p:cNvSpPr>
          <p:nvPr>
            <p:ph type="body" sz="half" idx="1"/>
          </p:nvPr>
        </p:nvSpPr>
        <p:spPr>
          <a:xfrm>
            <a:off x="4276131" y="1119084"/>
            <a:ext cx="5092065" cy="5523442"/>
          </a:xfrm>
          <a:prstGeom prst="rect">
            <a:avLst/>
          </a:prstGeom>
        </p:spPr>
        <p:txBody>
          <a:bodyPr/>
          <a:lstStyle>
            <a:lvl1pPr>
              <a:defRPr sz="3117"/>
            </a:lvl1pPr>
            <a:lvl2pPr marL="702486" indent="-255298">
              <a:defRPr sz="3117"/>
            </a:lvl2pPr>
            <a:lvl3pPr marL="1191854" indent="-297478">
              <a:defRPr sz="3117"/>
            </a:lvl3pPr>
            <a:lvl4pPr marL="1697920" indent="-356354">
              <a:defRPr sz="3117"/>
            </a:lvl4pPr>
            <a:lvl5pPr marL="2145108" indent="-356354">
              <a:defRPr sz="3117"/>
            </a:lvl5pPr>
          </a:lstStyle>
          <a:p>
            <a:r>
              <a:t>Body Level One</a:t>
            </a:r>
          </a:p>
          <a:p>
            <a:pPr lvl="1"/>
            <a:r>
              <a:t>Body Level Two</a:t>
            </a:r>
          </a:p>
          <a:p>
            <a:pPr lvl="2"/>
            <a:r>
              <a:t>Body Level Three</a:t>
            </a:r>
          </a:p>
          <a:p>
            <a:pPr lvl="3"/>
            <a:r>
              <a:t>Body Level Four</a:t>
            </a:r>
          </a:p>
          <a:p>
            <a:pPr lvl="4"/>
            <a:r>
              <a:t>Body Level Five</a:t>
            </a:r>
          </a:p>
        </p:txBody>
      </p:sp>
      <p:sp>
        <p:nvSpPr>
          <p:cNvPr id="155" name="Text Placeholder 3"/>
          <p:cNvSpPr>
            <a:spLocks noGrp="1"/>
          </p:cNvSpPr>
          <p:nvPr>
            <p:ph type="body" sz="quarter" idx="13"/>
          </p:nvPr>
        </p:nvSpPr>
        <p:spPr>
          <a:xfrm>
            <a:off x="692825" y="2331720"/>
            <a:ext cx="3244096" cy="4319800"/>
          </a:xfrm>
          <a:prstGeom prst="rect">
            <a:avLst/>
          </a:prstGeom>
        </p:spPr>
        <p:txBody>
          <a:bodyPr/>
          <a:lstStyle>
            <a:lvl1pPr marL="0" indent="0">
              <a:buSzTx/>
              <a:buFontTx/>
              <a:buNone/>
              <a:defRPr sz="7600"/>
            </a:lvl1pPr>
          </a:lstStyle>
          <a:p>
            <a:pPr marL="0" indent="0">
              <a:buSzTx/>
              <a:buFontTx/>
              <a:buNone/>
              <a:defRPr sz="7600"/>
            </a:pPr>
            <a:endParaRPr/>
          </a:p>
        </p:txBody>
      </p:sp>
      <p:sp>
        <p:nvSpPr>
          <p:cNvPr id="1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163" name="Title Text"/>
          <p:cNvSpPr txBox="1">
            <a:spLocks noGrp="1"/>
          </p:cNvSpPr>
          <p:nvPr>
            <p:ph type="title"/>
          </p:nvPr>
        </p:nvSpPr>
        <p:spPr>
          <a:xfrm>
            <a:off x="692825" y="518160"/>
            <a:ext cx="3244096" cy="1813560"/>
          </a:xfrm>
          <a:prstGeom prst="rect">
            <a:avLst/>
          </a:prstGeom>
        </p:spPr>
        <p:txBody>
          <a:bodyPr anchor="b"/>
          <a:lstStyle>
            <a:lvl1pPr>
              <a:defRPr sz="3117"/>
            </a:lvl1pPr>
          </a:lstStyle>
          <a:p>
            <a:r>
              <a:t>Title Text</a:t>
            </a:r>
          </a:p>
        </p:txBody>
      </p:sp>
      <p:sp>
        <p:nvSpPr>
          <p:cNvPr id="164" name="Picture Placeholder 2"/>
          <p:cNvSpPr>
            <a:spLocks noGrp="1"/>
          </p:cNvSpPr>
          <p:nvPr>
            <p:ph type="pic" sz="half" idx="13"/>
          </p:nvPr>
        </p:nvSpPr>
        <p:spPr>
          <a:xfrm>
            <a:off x="4276131" y="1119084"/>
            <a:ext cx="5092065" cy="5523442"/>
          </a:xfrm>
          <a:prstGeom prst="rect">
            <a:avLst/>
          </a:prstGeom>
        </p:spPr>
        <p:txBody>
          <a:bodyPr lIns="91439" rIns="91439">
            <a:noAutofit/>
          </a:bodyPr>
          <a:lstStyle/>
          <a:p>
            <a:endParaRPr/>
          </a:p>
        </p:txBody>
      </p:sp>
      <p:sp>
        <p:nvSpPr>
          <p:cNvPr id="165" name="Body Level One…"/>
          <p:cNvSpPr txBox="1">
            <a:spLocks noGrp="1"/>
          </p:cNvSpPr>
          <p:nvPr>
            <p:ph type="body" sz="quarter" idx="1"/>
          </p:nvPr>
        </p:nvSpPr>
        <p:spPr>
          <a:xfrm>
            <a:off x="692825" y="2331720"/>
            <a:ext cx="3244096" cy="4319800"/>
          </a:xfrm>
          <a:prstGeom prst="rect">
            <a:avLst/>
          </a:prstGeom>
        </p:spPr>
        <p:txBody>
          <a:bodyPr/>
          <a:lstStyle>
            <a:lvl1pPr marL="0" indent="0">
              <a:buSzTx/>
              <a:buFontTx/>
              <a:buNone/>
              <a:defRPr sz="1548"/>
            </a:lvl1pPr>
            <a:lvl2pPr marL="0" indent="447188">
              <a:buSzTx/>
              <a:buFontTx/>
              <a:buNone/>
              <a:defRPr sz="1548"/>
            </a:lvl2pPr>
            <a:lvl3pPr marL="0" indent="894378">
              <a:buSzTx/>
              <a:buFontTx/>
              <a:buNone/>
              <a:defRPr sz="1548"/>
            </a:lvl3pPr>
            <a:lvl4pPr marL="0" indent="1341566">
              <a:buSzTx/>
              <a:buFontTx/>
              <a:buNone/>
              <a:defRPr sz="1548"/>
            </a:lvl4pPr>
            <a:lvl5pPr marL="0" indent="1788755">
              <a:buSzTx/>
              <a:buFontTx/>
              <a:buNone/>
              <a:defRPr sz="1548"/>
            </a:lvl5pPr>
          </a:lstStyle>
          <a:p>
            <a:r>
              <a:t>Body Level One</a:t>
            </a:r>
          </a:p>
          <a:p>
            <a:pPr lvl="1"/>
            <a:r>
              <a:t>Body Level Two</a:t>
            </a:r>
          </a:p>
          <a:p>
            <a:pPr lvl="2"/>
            <a:r>
              <a:t>Body Level Three</a:t>
            </a:r>
          </a:p>
          <a:p>
            <a:pPr lvl="3"/>
            <a:r>
              <a:t>Body Level Four</a:t>
            </a:r>
          </a:p>
          <a:p>
            <a:pPr lvl="4"/>
            <a:r>
              <a:t>Body Level Five</a:t>
            </a:r>
          </a:p>
        </p:txBody>
      </p:sp>
      <p:sp>
        <p:nvSpPr>
          <p:cNvPr id="16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Slide">
    <p:bg>
      <p:bgPr>
        <a:solidFill>
          <a:srgbClr val="003062"/>
        </a:solidFill>
        <a:effectLst/>
      </p:bgPr>
    </p:bg>
    <p:spTree>
      <p:nvGrpSpPr>
        <p:cNvPr id="1" name=""/>
        <p:cNvGrpSpPr/>
        <p:nvPr/>
      </p:nvGrpSpPr>
      <p:grpSpPr>
        <a:xfrm>
          <a:off x="0" y="0"/>
          <a:ext cx="0" cy="0"/>
          <a:chOff x="0" y="0"/>
          <a:chExt cx="0" cy="0"/>
        </a:xfrm>
      </p:grpSpPr>
      <p:sp>
        <p:nvSpPr>
          <p:cNvPr id="173" name="Title Text"/>
          <p:cNvSpPr txBox="1">
            <a:spLocks noGrp="1"/>
          </p:cNvSpPr>
          <p:nvPr>
            <p:ph type="title"/>
          </p:nvPr>
        </p:nvSpPr>
        <p:spPr>
          <a:xfrm>
            <a:off x="754380" y="2414482"/>
            <a:ext cx="8549640" cy="1666029"/>
          </a:xfrm>
          <a:prstGeom prst="rect">
            <a:avLst/>
          </a:prstGeom>
        </p:spPr>
        <p:txBody>
          <a:bodyPr lIns="219456" tIns="219456" rIns="219456" bIns="219456"/>
          <a:lstStyle>
            <a:lvl1pPr>
              <a:lnSpc>
                <a:spcPct val="100000"/>
              </a:lnSpc>
              <a:defRPr sz="2343">
                <a:solidFill>
                  <a:srgbClr val="2C365E"/>
                </a:solidFill>
                <a:latin typeface="Source Sans Pro Black"/>
                <a:ea typeface="Source Sans Pro Black"/>
                <a:cs typeface="Source Sans Pro Black"/>
                <a:sym typeface="Source Sans Pro Black"/>
              </a:defRPr>
            </a:lvl1pPr>
          </a:lstStyle>
          <a:p>
            <a:r>
              <a:t>Title Text</a:t>
            </a:r>
          </a:p>
        </p:txBody>
      </p:sp>
      <p:sp>
        <p:nvSpPr>
          <p:cNvPr id="174" name="Body Level One…"/>
          <p:cNvSpPr txBox="1">
            <a:spLocks noGrp="1"/>
          </p:cNvSpPr>
          <p:nvPr>
            <p:ph type="body" sz="quarter" idx="1"/>
          </p:nvPr>
        </p:nvSpPr>
        <p:spPr>
          <a:xfrm>
            <a:off x="1508760" y="4404360"/>
            <a:ext cx="7040880" cy="1986280"/>
          </a:xfrm>
          <a:prstGeom prst="rect">
            <a:avLst/>
          </a:prstGeom>
        </p:spPr>
        <p:txBody>
          <a:bodyPr lIns="219456" tIns="219456" rIns="219456" bIns="219456"/>
          <a:lstStyle>
            <a:lvl1pPr marL="0" indent="0" algn="ctr">
              <a:lnSpc>
                <a:spcPct val="100000"/>
              </a:lnSpc>
              <a:spcBef>
                <a:spcPts val="733"/>
              </a:spcBef>
              <a:buSzTx/>
              <a:buFontTx/>
              <a:buNone/>
              <a:defRPr sz="3139">
                <a:solidFill>
                  <a:srgbClr val="888888"/>
                </a:solidFill>
              </a:defRPr>
            </a:lvl1pPr>
            <a:lvl2pPr marL="0" indent="447188" algn="ctr">
              <a:lnSpc>
                <a:spcPct val="100000"/>
              </a:lnSpc>
              <a:spcBef>
                <a:spcPts val="733"/>
              </a:spcBef>
              <a:buSzTx/>
              <a:buFontTx/>
              <a:buNone/>
              <a:defRPr sz="3139">
                <a:solidFill>
                  <a:srgbClr val="888888"/>
                </a:solidFill>
              </a:defRPr>
            </a:lvl2pPr>
            <a:lvl3pPr marL="0" indent="894378" algn="ctr">
              <a:lnSpc>
                <a:spcPct val="100000"/>
              </a:lnSpc>
              <a:spcBef>
                <a:spcPts val="733"/>
              </a:spcBef>
              <a:buSzTx/>
              <a:buFontTx/>
              <a:buNone/>
              <a:defRPr sz="3139">
                <a:solidFill>
                  <a:srgbClr val="888888"/>
                </a:solidFill>
              </a:defRPr>
            </a:lvl3pPr>
            <a:lvl4pPr marL="0" indent="1341566" algn="ctr">
              <a:lnSpc>
                <a:spcPct val="100000"/>
              </a:lnSpc>
              <a:spcBef>
                <a:spcPts val="733"/>
              </a:spcBef>
              <a:buSzTx/>
              <a:buFontTx/>
              <a:buNone/>
              <a:defRPr sz="3139">
                <a:solidFill>
                  <a:srgbClr val="888888"/>
                </a:solidFill>
              </a:defRPr>
            </a:lvl4pPr>
            <a:lvl5pPr marL="0" indent="1788755" algn="ctr">
              <a:lnSpc>
                <a:spcPct val="100000"/>
              </a:lnSpc>
              <a:spcBef>
                <a:spcPts val="733"/>
              </a:spcBef>
              <a:buSzTx/>
              <a:buFontTx/>
              <a:buNone/>
              <a:defRPr sz="3139">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75" name="Slide Number"/>
          <p:cNvSpPr txBox="1">
            <a:spLocks noGrp="1"/>
          </p:cNvSpPr>
          <p:nvPr>
            <p:ph type="sldNum" sz="quarter" idx="2"/>
          </p:nvPr>
        </p:nvSpPr>
        <p:spPr>
          <a:xfrm>
            <a:off x="8934348" y="7098214"/>
            <a:ext cx="621132" cy="625108"/>
          </a:xfrm>
          <a:prstGeom prst="rect">
            <a:avLst/>
          </a:prstGeom>
        </p:spPr>
        <p:txBody>
          <a:bodyPr lIns="219456" tIns="219456" rIns="219456" bIns="219456"/>
          <a:lstStyle>
            <a:lvl1pPr>
              <a:defRPr sz="1182"/>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and Content">
    <p:bg>
      <p:bgPr>
        <a:solidFill>
          <a:srgbClr val="003062"/>
        </a:solidFill>
        <a:effectLst/>
      </p:bgPr>
    </p:bg>
    <p:spTree>
      <p:nvGrpSpPr>
        <p:cNvPr id="1" name=""/>
        <p:cNvGrpSpPr/>
        <p:nvPr/>
      </p:nvGrpSpPr>
      <p:grpSpPr>
        <a:xfrm>
          <a:off x="0" y="0"/>
          <a:ext cx="0" cy="0"/>
          <a:chOff x="0" y="0"/>
          <a:chExt cx="0" cy="0"/>
        </a:xfrm>
      </p:grpSpPr>
      <p:sp>
        <p:nvSpPr>
          <p:cNvPr id="182" name="Title Text"/>
          <p:cNvSpPr txBox="1">
            <a:spLocks noGrp="1"/>
          </p:cNvSpPr>
          <p:nvPr>
            <p:ph type="title"/>
          </p:nvPr>
        </p:nvSpPr>
        <p:spPr>
          <a:xfrm>
            <a:off x="502920" y="311257"/>
            <a:ext cx="9052560" cy="1295400"/>
          </a:xfrm>
          <a:prstGeom prst="rect">
            <a:avLst/>
          </a:prstGeom>
        </p:spPr>
        <p:txBody>
          <a:bodyPr lIns="219456" tIns="219456" rIns="219456" bIns="219456"/>
          <a:lstStyle>
            <a:lvl1pPr>
              <a:lnSpc>
                <a:spcPct val="100000"/>
              </a:lnSpc>
              <a:defRPr sz="2343">
                <a:solidFill>
                  <a:srgbClr val="2C365E"/>
                </a:solidFill>
                <a:latin typeface="Source Sans Pro Black"/>
                <a:ea typeface="Source Sans Pro Black"/>
                <a:cs typeface="Source Sans Pro Black"/>
                <a:sym typeface="Source Sans Pro Black"/>
              </a:defRPr>
            </a:lvl1pPr>
          </a:lstStyle>
          <a:p>
            <a:r>
              <a:t>Title Text</a:t>
            </a:r>
          </a:p>
        </p:txBody>
      </p:sp>
      <p:sp>
        <p:nvSpPr>
          <p:cNvPr id="183" name="Body Level One…"/>
          <p:cNvSpPr txBox="1">
            <a:spLocks noGrp="1"/>
          </p:cNvSpPr>
          <p:nvPr>
            <p:ph type="body" idx="1"/>
          </p:nvPr>
        </p:nvSpPr>
        <p:spPr>
          <a:xfrm>
            <a:off x="502920" y="1813561"/>
            <a:ext cx="9052560" cy="5129425"/>
          </a:xfrm>
          <a:prstGeom prst="rect">
            <a:avLst/>
          </a:prstGeom>
        </p:spPr>
        <p:txBody>
          <a:bodyPr lIns="219456" tIns="219456" rIns="219456" bIns="219456"/>
          <a:lstStyle>
            <a:lvl1pPr marL="335392" indent="-335392">
              <a:lnSpc>
                <a:spcPct val="100000"/>
              </a:lnSpc>
              <a:spcBef>
                <a:spcPts val="733"/>
              </a:spcBef>
              <a:defRPr sz="3139"/>
            </a:lvl1pPr>
            <a:lvl2pPr marL="768397" indent="-321208">
              <a:lnSpc>
                <a:spcPct val="100000"/>
              </a:lnSpc>
              <a:spcBef>
                <a:spcPts val="733"/>
              </a:spcBef>
              <a:buChar char="–"/>
              <a:defRPr sz="3139"/>
            </a:lvl2pPr>
            <a:lvl3pPr marL="1193800" indent="-299422">
              <a:lnSpc>
                <a:spcPct val="100000"/>
              </a:lnSpc>
              <a:spcBef>
                <a:spcPts val="733"/>
              </a:spcBef>
              <a:defRPr sz="3139"/>
            </a:lvl3pPr>
            <a:lvl4pPr marL="1700249" indent="-358683">
              <a:lnSpc>
                <a:spcPct val="100000"/>
              </a:lnSpc>
              <a:spcBef>
                <a:spcPts val="733"/>
              </a:spcBef>
              <a:buChar char="–"/>
              <a:defRPr sz="3139"/>
            </a:lvl4pPr>
            <a:lvl5pPr marL="2147437" indent="-358683">
              <a:lnSpc>
                <a:spcPct val="100000"/>
              </a:lnSpc>
              <a:spcBef>
                <a:spcPts val="733"/>
              </a:spcBef>
              <a:buChar char="»"/>
              <a:defRPr sz="3139"/>
            </a:lvl5pPr>
          </a:lstStyle>
          <a:p>
            <a:r>
              <a:t>Body Level One</a:t>
            </a:r>
          </a:p>
          <a:p>
            <a:pPr lvl="1"/>
            <a:r>
              <a:t>Body Level Two</a:t>
            </a:r>
          </a:p>
          <a:p>
            <a:pPr lvl="2"/>
            <a:r>
              <a:t>Body Level Three</a:t>
            </a:r>
          </a:p>
          <a:p>
            <a:pPr lvl="3"/>
            <a:r>
              <a:t>Body Level Four</a:t>
            </a:r>
          </a:p>
          <a:p>
            <a:pPr lvl="4"/>
            <a:r>
              <a:t>Body Level Five</a:t>
            </a:r>
          </a:p>
        </p:txBody>
      </p:sp>
      <p:sp>
        <p:nvSpPr>
          <p:cNvPr id="184" name="Slide Number"/>
          <p:cNvSpPr txBox="1">
            <a:spLocks noGrp="1"/>
          </p:cNvSpPr>
          <p:nvPr>
            <p:ph type="sldNum" sz="quarter" idx="2"/>
          </p:nvPr>
        </p:nvSpPr>
        <p:spPr>
          <a:xfrm>
            <a:off x="8934348" y="7098214"/>
            <a:ext cx="621132" cy="625108"/>
          </a:xfrm>
          <a:prstGeom prst="rect">
            <a:avLst/>
          </a:prstGeom>
        </p:spPr>
        <p:txBody>
          <a:bodyPr lIns="219456" tIns="219456" rIns="219456" bIns="219456"/>
          <a:lstStyle>
            <a:lvl1pPr>
              <a:defRPr sz="1182"/>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686277" y="1937705"/>
            <a:ext cx="8675370" cy="3233102"/>
          </a:xfrm>
          <a:prstGeom prst="rect">
            <a:avLst/>
          </a:prstGeom>
        </p:spPr>
        <p:txBody>
          <a:bodyPr anchor="b"/>
          <a:lstStyle>
            <a:lvl1pPr>
              <a:defRPr sz="5869"/>
            </a:lvl1pPr>
          </a:lstStyle>
          <a:p>
            <a:r>
              <a:t>Title Text</a:t>
            </a:r>
          </a:p>
        </p:txBody>
      </p:sp>
      <p:sp>
        <p:nvSpPr>
          <p:cNvPr id="30" name="Body Level One…"/>
          <p:cNvSpPr txBox="1">
            <a:spLocks noGrp="1"/>
          </p:cNvSpPr>
          <p:nvPr>
            <p:ph type="body" sz="quarter" idx="1"/>
          </p:nvPr>
        </p:nvSpPr>
        <p:spPr>
          <a:xfrm>
            <a:off x="686277" y="5201393"/>
            <a:ext cx="8675370" cy="1700212"/>
          </a:xfrm>
          <a:prstGeom prst="rect">
            <a:avLst/>
          </a:prstGeom>
        </p:spPr>
        <p:txBody>
          <a:bodyPr/>
          <a:lstStyle>
            <a:lvl1pPr marL="0" indent="0">
              <a:buSzTx/>
              <a:buFontTx/>
              <a:buNone/>
              <a:defRPr sz="2343"/>
            </a:lvl1pPr>
            <a:lvl2pPr marL="0" indent="447188">
              <a:buSzTx/>
              <a:buFontTx/>
              <a:buNone/>
              <a:defRPr sz="2343"/>
            </a:lvl2pPr>
            <a:lvl3pPr marL="0" indent="894378">
              <a:buSzTx/>
              <a:buFontTx/>
              <a:buNone/>
              <a:defRPr sz="2343"/>
            </a:lvl3pPr>
            <a:lvl4pPr marL="0" indent="1341566">
              <a:buSzTx/>
              <a:buFontTx/>
              <a:buNone/>
              <a:defRPr sz="2343"/>
            </a:lvl4pPr>
            <a:lvl5pPr marL="0" indent="1788755">
              <a:buSzTx/>
              <a:buFontTx/>
              <a:buNone/>
              <a:defRPr sz="2343"/>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Section Header">
    <p:bg>
      <p:bgPr>
        <a:solidFill>
          <a:srgbClr val="003062"/>
        </a:solidFill>
        <a:effectLst/>
      </p:bgPr>
    </p:bg>
    <p:spTree>
      <p:nvGrpSpPr>
        <p:cNvPr id="1" name=""/>
        <p:cNvGrpSpPr/>
        <p:nvPr/>
      </p:nvGrpSpPr>
      <p:grpSpPr>
        <a:xfrm>
          <a:off x="0" y="0"/>
          <a:ext cx="0" cy="0"/>
          <a:chOff x="0" y="0"/>
          <a:chExt cx="0" cy="0"/>
        </a:xfrm>
      </p:grpSpPr>
      <p:sp>
        <p:nvSpPr>
          <p:cNvPr id="191" name="Title Text"/>
          <p:cNvSpPr txBox="1">
            <a:spLocks noGrp="1"/>
          </p:cNvSpPr>
          <p:nvPr>
            <p:ph type="title"/>
          </p:nvPr>
        </p:nvSpPr>
        <p:spPr>
          <a:xfrm>
            <a:off x="794544" y="4994487"/>
            <a:ext cx="8549640" cy="1543685"/>
          </a:xfrm>
          <a:prstGeom prst="rect">
            <a:avLst/>
          </a:prstGeom>
        </p:spPr>
        <p:txBody>
          <a:bodyPr lIns="219456" tIns="219456" rIns="219456" bIns="219456" anchor="t"/>
          <a:lstStyle>
            <a:lvl1pPr>
              <a:lnSpc>
                <a:spcPct val="100000"/>
              </a:lnSpc>
              <a:defRPr sz="3913" b="1" cap="all">
                <a:latin typeface="+mj-lt"/>
                <a:ea typeface="+mj-ea"/>
                <a:cs typeface="+mj-cs"/>
                <a:sym typeface="Calibri"/>
              </a:defRPr>
            </a:lvl1pPr>
          </a:lstStyle>
          <a:p>
            <a:r>
              <a:t>Title Text</a:t>
            </a:r>
          </a:p>
        </p:txBody>
      </p:sp>
      <p:sp>
        <p:nvSpPr>
          <p:cNvPr id="192" name="Body Level One…"/>
          <p:cNvSpPr txBox="1">
            <a:spLocks noGrp="1"/>
          </p:cNvSpPr>
          <p:nvPr>
            <p:ph type="body" sz="quarter" idx="1"/>
          </p:nvPr>
        </p:nvSpPr>
        <p:spPr>
          <a:xfrm>
            <a:off x="794544" y="3294275"/>
            <a:ext cx="8549640" cy="1700212"/>
          </a:xfrm>
          <a:prstGeom prst="rect">
            <a:avLst/>
          </a:prstGeom>
        </p:spPr>
        <p:txBody>
          <a:bodyPr lIns="219456" tIns="219456" rIns="219456" bIns="219456" anchor="b"/>
          <a:lstStyle>
            <a:lvl1pPr marL="0" indent="0">
              <a:lnSpc>
                <a:spcPct val="100000"/>
              </a:lnSpc>
              <a:spcBef>
                <a:spcPts val="468"/>
              </a:spcBef>
              <a:buSzTx/>
              <a:buFontTx/>
              <a:buNone/>
              <a:defRPr sz="1956">
                <a:solidFill>
                  <a:srgbClr val="888888"/>
                </a:solidFill>
              </a:defRPr>
            </a:lvl1pPr>
            <a:lvl2pPr marL="0" indent="447188">
              <a:lnSpc>
                <a:spcPct val="100000"/>
              </a:lnSpc>
              <a:spcBef>
                <a:spcPts val="468"/>
              </a:spcBef>
              <a:buSzTx/>
              <a:buFontTx/>
              <a:buNone/>
              <a:defRPr sz="1956">
                <a:solidFill>
                  <a:srgbClr val="888888"/>
                </a:solidFill>
              </a:defRPr>
            </a:lvl2pPr>
            <a:lvl3pPr marL="0" indent="894378">
              <a:lnSpc>
                <a:spcPct val="100000"/>
              </a:lnSpc>
              <a:spcBef>
                <a:spcPts val="468"/>
              </a:spcBef>
              <a:buSzTx/>
              <a:buFontTx/>
              <a:buNone/>
              <a:defRPr sz="1956">
                <a:solidFill>
                  <a:srgbClr val="888888"/>
                </a:solidFill>
              </a:defRPr>
            </a:lvl3pPr>
            <a:lvl4pPr marL="0" indent="1341566">
              <a:lnSpc>
                <a:spcPct val="100000"/>
              </a:lnSpc>
              <a:spcBef>
                <a:spcPts val="468"/>
              </a:spcBef>
              <a:buSzTx/>
              <a:buFontTx/>
              <a:buNone/>
              <a:defRPr sz="1956">
                <a:solidFill>
                  <a:srgbClr val="888888"/>
                </a:solidFill>
              </a:defRPr>
            </a:lvl4pPr>
            <a:lvl5pPr marL="0" indent="1788755">
              <a:lnSpc>
                <a:spcPct val="100000"/>
              </a:lnSpc>
              <a:spcBef>
                <a:spcPts val="468"/>
              </a:spcBef>
              <a:buSzTx/>
              <a:buFontTx/>
              <a:buNone/>
              <a:defRPr sz="1956">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93" name="Slide Number"/>
          <p:cNvSpPr txBox="1">
            <a:spLocks noGrp="1"/>
          </p:cNvSpPr>
          <p:nvPr>
            <p:ph type="sldNum" sz="quarter" idx="2"/>
          </p:nvPr>
        </p:nvSpPr>
        <p:spPr>
          <a:xfrm>
            <a:off x="8934348" y="7098214"/>
            <a:ext cx="621132" cy="625108"/>
          </a:xfrm>
          <a:prstGeom prst="rect">
            <a:avLst/>
          </a:prstGeom>
        </p:spPr>
        <p:txBody>
          <a:bodyPr lIns="219456" tIns="219456" rIns="219456" bIns="219456"/>
          <a:lstStyle>
            <a:lvl1pPr>
              <a:defRPr sz="1182"/>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Two Content">
    <p:bg>
      <p:bgPr>
        <a:solidFill>
          <a:srgbClr val="003062"/>
        </a:solidFill>
        <a:effectLst/>
      </p:bgPr>
    </p:bg>
    <p:spTree>
      <p:nvGrpSpPr>
        <p:cNvPr id="1" name=""/>
        <p:cNvGrpSpPr/>
        <p:nvPr/>
      </p:nvGrpSpPr>
      <p:grpSpPr>
        <a:xfrm>
          <a:off x="0" y="0"/>
          <a:ext cx="0" cy="0"/>
          <a:chOff x="0" y="0"/>
          <a:chExt cx="0" cy="0"/>
        </a:xfrm>
      </p:grpSpPr>
      <p:sp>
        <p:nvSpPr>
          <p:cNvPr id="200" name="Title Text"/>
          <p:cNvSpPr txBox="1">
            <a:spLocks noGrp="1"/>
          </p:cNvSpPr>
          <p:nvPr>
            <p:ph type="title"/>
          </p:nvPr>
        </p:nvSpPr>
        <p:spPr>
          <a:xfrm>
            <a:off x="502920" y="311257"/>
            <a:ext cx="9052560" cy="1295400"/>
          </a:xfrm>
          <a:prstGeom prst="rect">
            <a:avLst/>
          </a:prstGeom>
        </p:spPr>
        <p:txBody>
          <a:bodyPr lIns="219456" tIns="219456" rIns="219456" bIns="219456"/>
          <a:lstStyle>
            <a:lvl1pPr>
              <a:lnSpc>
                <a:spcPct val="100000"/>
              </a:lnSpc>
              <a:defRPr sz="2343">
                <a:solidFill>
                  <a:srgbClr val="2C365E"/>
                </a:solidFill>
                <a:latin typeface="Source Sans Pro Black"/>
                <a:ea typeface="Source Sans Pro Black"/>
                <a:cs typeface="Source Sans Pro Black"/>
                <a:sym typeface="Source Sans Pro Black"/>
              </a:defRPr>
            </a:lvl1pPr>
          </a:lstStyle>
          <a:p>
            <a:r>
              <a:t>Title Text</a:t>
            </a:r>
          </a:p>
        </p:txBody>
      </p:sp>
      <p:sp>
        <p:nvSpPr>
          <p:cNvPr id="201" name="Body Level One…"/>
          <p:cNvSpPr txBox="1">
            <a:spLocks noGrp="1"/>
          </p:cNvSpPr>
          <p:nvPr>
            <p:ph type="body" sz="half" idx="1"/>
          </p:nvPr>
        </p:nvSpPr>
        <p:spPr>
          <a:xfrm>
            <a:off x="502920" y="1813561"/>
            <a:ext cx="4442460" cy="5129425"/>
          </a:xfrm>
          <a:prstGeom prst="rect">
            <a:avLst/>
          </a:prstGeom>
        </p:spPr>
        <p:txBody>
          <a:bodyPr lIns="219456" tIns="219456" rIns="219456" bIns="219456"/>
          <a:lstStyle>
            <a:lvl1pPr marL="335392" indent="-335392">
              <a:lnSpc>
                <a:spcPct val="100000"/>
              </a:lnSpc>
              <a:spcBef>
                <a:spcPts val="652"/>
              </a:spcBef>
            </a:lvl1pPr>
            <a:lvl2pPr marL="772858" indent="-325670">
              <a:lnSpc>
                <a:spcPct val="100000"/>
              </a:lnSpc>
              <a:spcBef>
                <a:spcPts val="652"/>
              </a:spcBef>
              <a:buChar char="–"/>
            </a:lvl2pPr>
            <a:lvl3pPr>
              <a:lnSpc>
                <a:spcPct val="100000"/>
              </a:lnSpc>
              <a:spcBef>
                <a:spcPts val="652"/>
              </a:spcBef>
            </a:lvl3pPr>
            <a:lvl4pPr>
              <a:lnSpc>
                <a:spcPct val="100000"/>
              </a:lnSpc>
              <a:spcBef>
                <a:spcPts val="652"/>
              </a:spcBef>
              <a:buChar char="–"/>
            </a:lvl4pPr>
            <a:lvl5pPr>
              <a:lnSpc>
                <a:spcPct val="100000"/>
              </a:lnSpc>
              <a:spcBef>
                <a:spcPts val="652"/>
              </a:spcBef>
              <a:buChar char="»"/>
            </a:lvl5pPr>
          </a:lstStyle>
          <a:p>
            <a:r>
              <a:t>Body Level One</a:t>
            </a:r>
          </a:p>
          <a:p>
            <a:pPr lvl="1"/>
            <a:r>
              <a:t>Body Level Two</a:t>
            </a:r>
          </a:p>
          <a:p>
            <a:pPr lvl="2"/>
            <a:r>
              <a:t>Body Level Three</a:t>
            </a:r>
          </a:p>
          <a:p>
            <a:pPr lvl="3"/>
            <a:r>
              <a:t>Body Level Four</a:t>
            </a:r>
          </a:p>
          <a:p>
            <a:pPr lvl="4"/>
            <a:r>
              <a:t>Body Level Five</a:t>
            </a:r>
          </a:p>
        </p:txBody>
      </p:sp>
      <p:sp>
        <p:nvSpPr>
          <p:cNvPr id="202" name="Slide Number"/>
          <p:cNvSpPr txBox="1">
            <a:spLocks noGrp="1"/>
          </p:cNvSpPr>
          <p:nvPr>
            <p:ph type="sldNum" sz="quarter" idx="2"/>
          </p:nvPr>
        </p:nvSpPr>
        <p:spPr>
          <a:xfrm>
            <a:off x="8934348" y="7098214"/>
            <a:ext cx="621132" cy="625108"/>
          </a:xfrm>
          <a:prstGeom prst="rect">
            <a:avLst/>
          </a:prstGeom>
        </p:spPr>
        <p:txBody>
          <a:bodyPr lIns="219456" tIns="219456" rIns="219456" bIns="219456"/>
          <a:lstStyle>
            <a:lvl1pPr>
              <a:defRPr sz="1182"/>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Comparison">
    <p:bg>
      <p:bgPr>
        <a:solidFill>
          <a:srgbClr val="003062"/>
        </a:solidFill>
        <a:effectLst/>
      </p:bgPr>
    </p:bg>
    <p:spTree>
      <p:nvGrpSpPr>
        <p:cNvPr id="1" name=""/>
        <p:cNvGrpSpPr/>
        <p:nvPr/>
      </p:nvGrpSpPr>
      <p:grpSpPr>
        <a:xfrm>
          <a:off x="0" y="0"/>
          <a:ext cx="0" cy="0"/>
          <a:chOff x="0" y="0"/>
          <a:chExt cx="0" cy="0"/>
        </a:xfrm>
      </p:grpSpPr>
      <p:sp>
        <p:nvSpPr>
          <p:cNvPr id="209" name="Title Text"/>
          <p:cNvSpPr txBox="1">
            <a:spLocks noGrp="1"/>
          </p:cNvSpPr>
          <p:nvPr>
            <p:ph type="title"/>
          </p:nvPr>
        </p:nvSpPr>
        <p:spPr>
          <a:xfrm>
            <a:off x="502920" y="311257"/>
            <a:ext cx="9052560" cy="1295400"/>
          </a:xfrm>
          <a:prstGeom prst="rect">
            <a:avLst/>
          </a:prstGeom>
        </p:spPr>
        <p:txBody>
          <a:bodyPr lIns="219456" tIns="219456" rIns="219456" bIns="219456"/>
          <a:lstStyle>
            <a:lvl1pPr>
              <a:lnSpc>
                <a:spcPct val="100000"/>
              </a:lnSpc>
              <a:defRPr sz="2343">
                <a:solidFill>
                  <a:srgbClr val="2C365E"/>
                </a:solidFill>
                <a:latin typeface="Source Sans Pro Black"/>
                <a:ea typeface="Source Sans Pro Black"/>
                <a:cs typeface="Source Sans Pro Black"/>
                <a:sym typeface="Source Sans Pro Black"/>
              </a:defRPr>
            </a:lvl1pPr>
          </a:lstStyle>
          <a:p>
            <a:r>
              <a:t>Title Text</a:t>
            </a:r>
          </a:p>
        </p:txBody>
      </p:sp>
      <p:sp>
        <p:nvSpPr>
          <p:cNvPr id="210" name="Body Level One…"/>
          <p:cNvSpPr txBox="1">
            <a:spLocks noGrp="1"/>
          </p:cNvSpPr>
          <p:nvPr>
            <p:ph type="body" sz="quarter" idx="1"/>
          </p:nvPr>
        </p:nvSpPr>
        <p:spPr>
          <a:xfrm>
            <a:off x="502921" y="1739795"/>
            <a:ext cx="4444207" cy="725064"/>
          </a:xfrm>
          <a:prstGeom prst="rect">
            <a:avLst/>
          </a:prstGeom>
        </p:spPr>
        <p:txBody>
          <a:bodyPr lIns="219456" tIns="219456" rIns="219456" bIns="219456" anchor="b"/>
          <a:lstStyle>
            <a:lvl1pPr marL="0" indent="0">
              <a:lnSpc>
                <a:spcPct val="100000"/>
              </a:lnSpc>
              <a:spcBef>
                <a:spcPts val="550"/>
              </a:spcBef>
              <a:buSzTx/>
              <a:buFontTx/>
              <a:buNone/>
              <a:defRPr sz="2343" b="1"/>
            </a:lvl1pPr>
            <a:lvl2pPr marL="0" indent="447188">
              <a:lnSpc>
                <a:spcPct val="100000"/>
              </a:lnSpc>
              <a:spcBef>
                <a:spcPts val="550"/>
              </a:spcBef>
              <a:buSzTx/>
              <a:buFontTx/>
              <a:buNone/>
              <a:defRPr sz="2343" b="1"/>
            </a:lvl2pPr>
            <a:lvl3pPr marL="0" indent="894378">
              <a:lnSpc>
                <a:spcPct val="100000"/>
              </a:lnSpc>
              <a:spcBef>
                <a:spcPts val="550"/>
              </a:spcBef>
              <a:buSzTx/>
              <a:buFontTx/>
              <a:buNone/>
              <a:defRPr sz="2343" b="1"/>
            </a:lvl3pPr>
            <a:lvl4pPr marL="0" indent="1341566">
              <a:lnSpc>
                <a:spcPct val="100000"/>
              </a:lnSpc>
              <a:spcBef>
                <a:spcPts val="550"/>
              </a:spcBef>
              <a:buSzTx/>
              <a:buFontTx/>
              <a:buNone/>
              <a:defRPr sz="2343" b="1"/>
            </a:lvl4pPr>
            <a:lvl5pPr marL="0" indent="1788755">
              <a:lnSpc>
                <a:spcPct val="100000"/>
              </a:lnSpc>
              <a:spcBef>
                <a:spcPts val="550"/>
              </a:spcBef>
              <a:buSzTx/>
              <a:buFontTx/>
              <a:buNone/>
              <a:defRPr sz="2343" b="1"/>
            </a:lvl5pPr>
          </a:lstStyle>
          <a:p>
            <a:r>
              <a:t>Body Level One</a:t>
            </a:r>
          </a:p>
          <a:p>
            <a:pPr lvl="1"/>
            <a:r>
              <a:t>Body Level Two</a:t>
            </a:r>
          </a:p>
          <a:p>
            <a:pPr lvl="2"/>
            <a:r>
              <a:t>Body Level Three</a:t>
            </a:r>
          </a:p>
          <a:p>
            <a:pPr lvl="3"/>
            <a:r>
              <a:t>Body Level Four</a:t>
            </a:r>
          </a:p>
          <a:p>
            <a:pPr lvl="4"/>
            <a:r>
              <a:t>Body Level Five</a:t>
            </a:r>
          </a:p>
        </p:txBody>
      </p:sp>
      <p:sp>
        <p:nvSpPr>
          <p:cNvPr id="211" name="Text Placeholder 4"/>
          <p:cNvSpPr>
            <a:spLocks noGrp="1"/>
          </p:cNvSpPr>
          <p:nvPr>
            <p:ph type="body" sz="quarter" idx="13"/>
          </p:nvPr>
        </p:nvSpPr>
        <p:spPr>
          <a:xfrm>
            <a:off x="5109528" y="1739795"/>
            <a:ext cx="4445953" cy="725064"/>
          </a:xfrm>
          <a:prstGeom prst="rect">
            <a:avLst/>
          </a:prstGeom>
        </p:spPr>
        <p:txBody>
          <a:bodyPr lIns="219456" tIns="219456" rIns="219456" bIns="219456" anchor="b"/>
          <a:lstStyle>
            <a:lvl1pPr marL="0" indent="0">
              <a:lnSpc>
                <a:spcPct val="100000"/>
              </a:lnSpc>
              <a:spcBef>
                <a:spcPts val="825"/>
              </a:spcBef>
              <a:buSzTx/>
              <a:buFontTx/>
              <a:buNone/>
              <a:defRPr sz="11500" b="1"/>
            </a:lvl1pPr>
          </a:lstStyle>
          <a:p>
            <a:pPr marL="0" indent="0">
              <a:lnSpc>
                <a:spcPct val="100000"/>
              </a:lnSpc>
              <a:spcBef>
                <a:spcPts val="2700"/>
              </a:spcBef>
              <a:buSzTx/>
              <a:buFontTx/>
              <a:buNone/>
              <a:defRPr sz="11500" b="1"/>
            </a:pPr>
            <a:endParaRPr/>
          </a:p>
        </p:txBody>
      </p:sp>
      <p:sp>
        <p:nvSpPr>
          <p:cNvPr id="212" name="Slide Number"/>
          <p:cNvSpPr txBox="1">
            <a:spLocks noGrp="1"/>
          </p:cNvSpPr>
          <p:nvPr>
            <p:ph type="sldNum" sz="quarter" idx="2"/>
          </p:nvPr>
        </p:nvSpPr>
        <p:spPr>
          <a:xfrm>
            <a:off x="8934348" y="7098214"/>
            <a:ext cx="621132" cy="625108"/>
          </a:xfrm>
          <a:prstGeom prst="rect">
            <a:avLst/>
          </a:prstGeom>
        </p:spPr>
        <p:txBody>
          <a:bodyPr lIns="219456" tIns="219456" rIns="219456" bIns="219456"/>
          <a:lstStyle>
            <a:lvl1pPr>
              <a:defRPr sz="1182"/>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Title Only">
    <p:bg>
      <p:bgPr>
        <a:solidFill>
          <a:srgbClr val="003062"/>
        </a:solidFill>
        <a:effectLst/>
      </p:bgPr>
    </p:bg>
    <p:spTree>
      <p:nvGrpSpPr>
        <p:cNvPr id="1" name=""/>
        <p:cNvGrpSpPr/>
        <p:nvPr/>
      </p:nvGrpSpPr>
      <p:grpSpPr>
        <a:xfrm>
          <a:off x="0" y="0"/>
          <a:ext cx="0" cy="0"/>
          <a:chOff x="0" y="0"/>
          <a:chExt cx="0" cy="0"/>
        </a:xfrm>
      </p:grpSpPr>
      <p:sp>
        <p:nvSpPr>
          <p:cNvPr id="219" name="Title Text"/>
          <p:cNvSpPr txBox="1">
            <a:spLocks noGrp="1"/>
          </p:cNvSpPr>
          <p:nvPr>
            <p:ph type="title"/>
          </p:nvPr>
        </p:nvSpPr>
        <p:spPr>
          <a:xfrm>
            <a:off x="502920" y="311257"/>
            <a:ext cx="9052560" cy="1295400"/>
          </a:xfrm>
          <a:prstGeom prst="rect">
            <a:avLst/>
          </a:prstGeom>
        </p:spPr>
        <p:txBody>
          <a:bodyPr lIns="219456" tIns="219456" rIns="219456" bIns="219456"/>
          <a:lstStyle>
            <a:lvl1pPr>
              <a:lnSpc>
                <a:spcPct val="100000"/>
              </a:lnSpc>
              <a:defRPr sz="2343">
                <a:solidFill>
                  <a:srgbClr val="2C365E"/>
                </a:solidFill>
                <a:latin typeface="Source Sans Pro Black"/>
                <a:ea typeface="Source Sans Pro Black"/>
                <a:cs typeface="Source Sans Pro Black"/>
                <a:sym typeface="Source Sans Pro Black"/>
              </a:defRPr>
            </a:lvl1pPr>
          </a:lstStyle>
          <a:p>
            <a:r>
              <a:t>Title Text</a:t>
            </a:r>
          </a:p>
        </p:txBody>
      </p:sp>
      <p:sp>
        <p:nvSpPr>
          <p:cNvPr id="220" name="Slide Number"/>
          <p:cNvSpPr txBox="1">
            <a:spLocks noGrp="1"/>
          </p:cNvSpPr>
          <p:nvPr>
            <p:ph type="sldNum" sz="quarter" idx="2"/>
          </p:nvPr>
        </p:nvSpPr>
        <p:spPr>
          <a:xfrm>
            <a:off x="8934348" y="7098214"/>
            <a:ext cx="621132" cy="625108"/>
          </a:xfrm>
          <a:prstGeom prst="rect">
            <a:avLst/>
          </a:prstGeom>
        </p:spPr>
        <p:txBody>
          <a:bodyPr lIns="219456" tIns="219456" rIns="219456" bIns="219456"/>
          <a:lstStyle>
            <a:lvl1pPr>
              <a:defRPr sz="1182"/>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Blank">
    <p:bg>
      <p:bgPr>
        <a:solidFill>
          <a:srgbClr val="003062"/>
        </a:solidFill>
        <a:effectLst/>
      </p:bgPr>
    </p:bg>
    <p:spTree>
      <p:nvGrpSpPr>
        <p:cNvPr id="1" name=""/>
        <p:cNvGrpSpPr/>
        <p:nvPr/>
      </p:nvGrpSpPr>
      <p:grpSpPr>
        <a:xfrm>
          <a:off x="0" y="0"/>
          <a:ext cx="0" cy="0"/>
          <a:chOff x="0" y="0"/>
          <a:chExt cx="0" cy="0"/>
        </a:xfrm>
      </p:grpSpPr>
      <p:sp>
        <p:nvSpPr>
          <p:cNvPr id="227" name="Slide Number"/>
          <p:cNvSpPr txBox="1">
            <a:spLocks noGrp="1"/>
          </p:cNvSpPr>
          <p:nvPr>
            <p:ph type="sldNum" sz="quarter" idx="2"/>
          </p:nvPr>
        </p:nvSpPr>
        <p:spPr>
          <a:xfrm>
            <a:off x="8934348" y="7098214"/>
            <a:ext cx="621132" cy="625108"/>
          </a:xfrm>
          <a:prstGeom prst="rect">
            <a:avLst/>
          </a:prstGeom>
        </p:spPr>
        <p:txBody>
          <a:bodyPr lIns="219456" tIns="219456" rIns="219456" bIns="219456"/>
          <a:lstStyle>
            <a:lvl1pPr>
              <a:defRPr sz="1182"/>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Content with Caption">
    <p:bg>
      <p:bgPr>
        <a:solidFill>
          <a:srgbClr val="003062"/>
        </a:solidFill>
        <a:effectLst/>
      </p:bgPr>
    </p:bg>
    <p:spTree>
      <p:nvGrpSpPr>
        <p:cNvPr id="1" name=""/>
        <p:cNvGrpSpPr/>
        <p:nvPr/>
      </p:nvGrpSpPr>
      <p:grpSpPr>
        <a:xfrm>
          <a:off x="0" y="0"/>
          <a:ext cx="0" cy="0"/>
          <a:chOff x="0" y="0"/>
          <a:chExt cx="0" cy="0"/>
        </a:xfrm>
      </p:grpSpPr>
      <p:sp>
        <p:nvSpPr>
          <p:cNvPr id="234" name="Title Text"/>
          <p:cNvSpPr txBox="1">
            <a:spLocks noGrp="1"/>
          </p:cNvSpPr>
          <p:nvPr>
            <p:ph type="title"/>
          </p:nvPr>
        </p:nvSpPr>
        <p:spPr>
          <a:xfrm>
            <a:off x="502921" y="309457"/>
            <a:ext cx="3309144" cy="1316990"/>
          </a:xfrm>
          <a:prstGeom prst="rect">
            <a:avLst/>
          </a:prstGeom>
        </p:spPr>
        <p:txBody>
          <a:bodyPr lIns="219456" tIns="219456" rIns="219456" bIns="219456" anchor="b"/>
          <a:lstStyle>
            <a:lvl1pPr>
              <a:lnSpc>
                <a:spcPct val="100000"/>
              </a:lnSpc>
              <a:defRPr sz="1956" b="1">
                <a:latin typeface="+mj-lt"/>
                <a:ea typeface="+mj-ea"/>
                <a:cs typeface="+mj-cs"/>
                <a:sym typeface="Calibri"/>
              </a:defRPr>
            </a:lvl1pPr>
          </a:lstStyle>
          <a:p>
            <a:r>
              <a:t>Title Text</a:t>
            </a:r>
          </a:p>
        </p:txBody>
      </p:sp>
      <p:sp>
        <p:nvSpPr>
          <p:cNvPr id="235" name="Body Level One…"/>
          <p:cNvSpPr txBox="1">
            <a:spLocks noGrp="1"/>
          </p:cNvSpPr>
          <p:nvPr>
            <p:ph type="body" idx="1"/>
          </p:nvPr>
        </p:nvSpPr>
        <p:spPr>
          <a:xfrm>
            <a:off x="3932556" y="309457"/>
            <a:ext cx="5622925" cy="6633529"/>
          </a:xfrm>
          <a:prstGeom prst="rect">
            <a:avLst/>
          </a:prstGeom>
        </p:spPr>
        <p:txBody>
          <a:bodyPr lIns="219456" tIns="219456" rIns="219456" bIns="219456"/>
          <a:lstStyle>
            <a:lvl1pPr marL="335392" indent="-335392">
              <a:lnSpc>
                <a:spcPct val="100000"/>
              </a:lnSpc>
              <a:spcBef>
                <a:spcPts val="733"/>
              </a:spcBef>
              <a:defRPr sz="3139"/>
            </a:lvl1pPr>
            <a:lvl2pPr marL="768397" indent="-321208">
              <a:lnSpc>
                <a:spcPct val="100000"/>
              </a:lnSpc>
              <a:spcBef>
                <a:spcPts val="733"/>
              </a:spcBef>
              <a:buChar char="–"/>
              <a:defRPr sz="3139"/>
            </a:lvl2pPr>
            <a:lvl3pPr marL="1193800" indent="-299422">
              <a:lnSpc>
                <a:spcPct val="100000"/>
              </a:lnSpc>
              <a:spcBef>
                <a:spcPts val="733"/>
              </a:spcBef>
              <a:defRPr sz="3139"/>
            </a:lvl3pPr>
            <a:lvl4pPr marL="1700249" indent="-358683">
              <a:lnSpc>
                <a:spcPct val="100000"/>
              </a:lnSpc>
              <a:spcBef>
                <a:spcPts val="733"/>
              </a:spcBef>
              <a:buChar char="–"/>
              <a:defRPr sz="3139"/>
            </a:lvl4pPr>
            <a:lvl5pPr marL="2147437" indent="-358683">
              <a:lnSpc>
                <a:spcPct val="100000"/>
              </a:lnSpc>
              <a:spcBef>
                <a:spcPts val="733"/>
              </a:spcBef>
              <a:buChar char="»"/>
              <a:defRPr sz="3139"/>
            </a:lvl5pPr>
          </a:lstStyle>
          <a:p>
            <a:r>
              <a:t>Body Level One</a:t>
            </a:r>
          </a:p>
          <a:p>
            <a:pPr lvl="1"/>
            <a:r>
              <a:t>Body Level Two</a:t>
            </a:r>
          </a:p>
          <a:p>
            <a:pPr lvl="2"/>
            <a:r>
              <a:t>Body Level Three</a:t>
            </a:r>
          </a:p>
          <a:p>
            <a:pPr lvl="3"/>
            <a:r>
              <a:t>Body Level Four</a:t>
            </a:r>
          </a:p>
          <a:p>
            <a:pPr lvl="4"/>
            <a:r>
              <a:t>Body Level Five</a:t>
            </a:r>
          </a:p>
        </p:txBody>
      </p:sp>
      <p:sp>
        <p:nvSpPr>
          <p:cNvPr id="236" name="Text Placeholder 3"/>
          <p:cNvSpPr>
            <a:spLocks noGrp="1"/>
          </p:cNvSpPr>
          <p:nvPr>
            <p:ph type="body" sz="half" idx="13"/>
          </p:nvPr>
        </p:nvSpPr>
        <p:spPr>
          <a:xfrm>
            <a:off x="502921" y="1626447"/>
            <a:ext cx="3309144" cy="5316539"/>
          </a:xfrm>
          <a:prstGeom prst="rect">
            <a:avLst/>
          </a:prstGeom>
        </p:spPr>
        <p:txBody>
          <a:bodyPr lIns="219456" tIns="219456" rIns="219456" bIns="219456"/>
          <a:lstStyle>
            <a:lvl1pPr marL="0" indent="0">
              <a:lnSpc>
                <a:spcPct val="100000"/>
              </a:lnSpc>
              <a:spcBef>
                <a:spcPts val="489"/>
              </a:spcBef>
              <a:buSzTx/>
              <a:buFontTx/>
              <a:buNone/>
              <a:defRPr sz="6700"/>
            </a:lvl1pPr>
          </a:lstStyle>
          <a:p>
            <a:pPr marL="0" indent="0">
              <a:lnSpc>
                <a:spcPct val="100000"/>
              </a:lnSpc>
              <a:spcBef>
                <a:spcPts val="1600"/>
              </a:spcBef>
              <a:buSzTx/>
              <a:buFontTx/>
              <a:buNone/>
              <a:defRPr sz="6700"/>
            </a:pPr>
            <a:endParaRPr/>
          </a:p>
        </p:txBody>
      </p:sp>
      <p:sp>
        <p:nvSpPr>
          <p:cNvPr id="237" name="Slide Number"/>
          <p:cNvSpPr txBox="1">
            <a:spLocks noGrp="1"/>
          </p:cNvSpPr>
          <p:nvPr>
            <p:ph type="sldNum" sz="quarter" idx="2"/>
          </p:nvPr>
        </p:nvSpPr>
        <p:spPr>
          <a:xfrm>
            <a:off x="8934348" y="7098214"/>
            <a:ext cx="621132" cy="625108"/>
          </a:xfrm>
          <a:prstGeom prst="rect">
            <a:avLst/>
          </a:prstGeom>
        </p:spPr>
        <p:txBody>
          <a:bodyPr lIns="219456" tIns="219456" rIns="219456" bIns="219456"/>
          <a:lstStyle>
            <a:lvl1pPr>
              <a:defRPr sz="1182"/>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Picture with Caption">
    <p:bg>
      <p:bgPr>
        <a:solidFill>
          <a:srgbClr val="003062"/>
        </a:solidFill>
        <a:effectLst/>
      </p:bgPr>
    </p:bg>
    <p:spTree>
      <p:nvGrpSpPr>
        <p:cNvPr id="1" name=""/>
        <p:cNvGrpSpPr/>
        <p:nvPr/>
      </p:nvGrpSpPr>
      <p:grpSpPr>
        <a:xfrm>
          <a:off x="0" y="0"/>
          <a:ext cx="0" cy="0"/>
          <a:chOff x="0" y="0"/>
          <a:chExt cx="0" cy="0"/>
        </a:xfrm>
      </p:grpSpPr>
      <p:sp>
        <p:nvSpPr>
          <p:cNvPr id="244" name="Title Text"/>
          <p:cNvSpPr txBox="1">
            <a:spLocks noGrp="1"/>
          </p:cNvSpPr>
          <p:nvPr>
            <p:ph type="title"/>
          </p:nvPr>
        </p:nvSpPr>
        <p:spPr>
          <a:xfrm>
            <a:off x="1971517" y="5440681"/>
            <a:ext cx="6035040" cy="642303"/>
          </a:xfrm>
          <a:prstGeom prst="rect">
            <a:avLst/>
          </a:prstGeom>
        </p:spPr>
        <p:txBody>
          <a:bodyPr lIns="219456" tIns="219456" rIns="219456" bIns="219456" anchor="b"/>
          <a:lstStyle>
            <a:lvl1pPr>
              <a:lnSpc>
                <a:spcPct val="100000"/>
              </a:lnSpc>
              <a:defRPr sz="1956" b="1">
                <a:latin typeface="+mj-lt"/>
                <a:ea typeface="+mj-ea"/>
                <a:cs typeface="+mj-cs"/>
                <a:sym typeface="Calibri"/>
              </a:defRPr>
            </a:lvl1pPr>
          </a:lstStyle>
          <a:p>
            <a:r>
              <a:t>Title Text</a:t>
            </a:r>
          </a:p>
        </p:txBody>
      </p:sp>
      <p:sp>
        <p:nvSpPr>
          <p:cNvPr id="245" name="Picture Placeholder 2"/>
          <p:cNvSpPr>
            <a:spLocks noGrp="1"/>
          </p:cNvSpPr>
          <p:nvPr>
            <p:ph type="pic" sz="half" idx="13"/>
          </p:nvPr>
        </p:nvSpPr>
        <p:spPr>
          <a:xfrm>
            <a:off x="1971517" y="694478"/>
            <a:ext cx="6035040" cy="4663440"/>
          </a:xfrm>
          <a:prstGeom prst="rect">
            <a:avLst/>
          </a:prstGeom>
        </p:spPr>
        <p:txBody>
          <a:bodyPr lIns="91439" rIns="91439">
            <a:noAutofit/>
          </a:bodyPr>
          <a:lstStyle/>
          <a:p>
            <a:endParaRPr/>
          </a:p>
        </p:txBody>
      </p:sp>
      <p:sp>
        <p:nvSpPr>
          <p:cNvPr id="246" name="Body Level One…"/>
          <p:cNvSpPr txBox="1">
            <a:spLocks noGrp="1"/>
          </p:cNvSpPr>
          <p:nvPr>
            <p:ph type="body" sz="quarter" idx="1"/>
          </p:nvPr>
        </p:nvSpPr>
        <p:spPr>
          <a:xfrm>
            <a:off x="1971517" y="6082984"/>
            <a:ext cx="6035040" cy="912177"/>
          </a:xfrm>
          <a:prstGeom prst="rect">
            <a:avLst/>
          </a:prstGeom>
        </p:spPr>
        <p:txBody>
          <a:bodyPr lIns="219456" tIns="219456" rIns="219456" bIns="219456"/>
          <a:lstStyle>
            <a:lvl1pPr marL="0" indent="0">
              <a:lnSpc>
                <a:spcPct val="100000"/>
              </a:lnSpc>
              <a:spcBef>
                <a:spcPts val="326"/>
              </a:spcBef>
              <a:buSzTx/>
              <a:buFontTx/>
              <a:buNone/>
              <a:defRPr sz="1365"/>
            </a:lvl1pPr>
            <a:lvl2pPr marL="0" indent="447188">
              <a:lnSpc>
                <a:spcPct val="100000"/>
              </a:lnSpc>
              <a:spcBef>
                <a:spcPts val="326"/>
              </a:spcBef>
              <a:buSzTx/>
              <a:buFontTx/>
              <a:buNone/>
              <a:defRPr sz="1365"/>
            </a:lvl2pPr>
            <a:lvl3pPr marL="0" indent="894378">
              <a:lnSpc>
                <a:spcPct val="100000"/>
              </a:lnSpc>
              <a:spcBef>
                <a:spcPts val="326"/>
              </a:spcBef>
              <a:buSzTx/>
              <a:buFontTx/>
              <a:buNone/>
              <a:defRPr sz="1365"/>
            </a:lvl3pPr>
            <a:lvl4pPr marL="0" indent="1341566">
              <a:lnSpc>
                <a:spcPct val="100000"/>
              </a:lnSpc>
              <a:spcBef>
                <a:spcPts val="326"/>
              </a:spcBef>
              <a:buSzTx/>
              <a:buFontTx/>
              <a:buNone/>
              <a:defRPr sz="1365"/>
            </a:lvl4pPr>
            <a:lvl5pPr marL="0" indent="1788755">
              <a:lnSpc>
                <a:spcPct val="100000"/>
              </a:lnSpc>
              <a:spcBef>
                <a:spcPts val="326"/>
              </a:spcBef>
              <a:buSzTx/>
              <a:buFontTx/>
              <a:buNone/>
              <a:defRPr sz="1365"/>
            </a:lvl5pPr>
          </a:lstStyle>
          <a:p>
            <a:r>
              <a:t>Body Level One</a:t>
            </a:r>
          </a:p>
          <a:p>
            <a:pPr lvl="1"/>
            <a:r>
              <a:t>Body Level Two</a:t>
            </a:r>
          </a:p>
          <a:p>
            <a:pPr lvl="2"/>
            <a:r>
              <a:t>Body Level Three</a:t>
            </a:r>
          </a:p>
          <a:p>
            <a:pPr lvl="3"/>
            <a:r>
              <a:t>Body Level Four</a:t>
            </a:r>
          </a:p>
          <a:p>
            <a:pPr lvl="4"/>
            <a:r>
              <a:t>Body Level Five</a:t>
            </a:r>
          </a:p>
        </p:txBody>
      </p:sp>
      <p:sp>
        <p:nvSpPr>
          <p:cNvPr id="247" name="Slide Number"/>
          <p:cNvSpPr txBox="1">
            <a:spLocks noGrp="1"/>
          </p:cNvSpPr>
          <p:nvPr>
            <p:ph type="sldNum" sz="quarter" idx="2"/>
          </p:nvPr>
        </p:nvSpPr>
        <p:spPr>
          <a:xfrm>
            <a:off x="8934348" y="7098214"/>
            <a:ext cx="621132" cy="625108"/>
          </a:xfrm>
          <a:prstGeom prst="rect">
            <a:avLst/>
          </a:prstGeom>
        </p:spPr>
        <p:txBody>
          <a:bodyPr lIns="219456" tIns="219456" rIns="219456" bIns="219456"/>
          <a:lstStyle>
            <a:lvl1pPr>
              <a:defRPr sz="1182"/>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691515" y="2069042"/>
            <a:ext cx="4274820" cy="493151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692825" y="413810"/>
            <a:ext cx="8675370" cy="1502305"/>
          </a:xfrm>
          <a:prstGeom prst="rect">
            <a:avLst/>
          </a:prstGeom>
        </p:spPr>
        <p:txBody>
          <a:bodyPr/>
          <a:lstStyle/>
          <a:p>
            <a:r>
              <a:t>Title Text</a:t>
            </a:r>
          </a:p>
        </p:txBody>
      </p:sp>
      <p:sp>
        <p:nvSpPr>
          <p:cNvPr id="48" name="Body Level One…"/>
          <p:cNvSpPr txBox="1">
            <a:spLocks noGrp="1"/>
          </p:cNvSpPr>
          <p:nvPr>
            <p:ph type="body" sz="quarter" idx="1"/>
          </p:nvPr>
        </p:nvSpPr>
        <p:spPr>
          <a:xfrm>
            <a:off x="692827" y="1905319"/>
            <a:ext cx="4255174" cy="933767"/>
          </a:xfrm>
          <a:prstGeom prst="rect">
            <a:avLst/>
          </a:prstGeom>
        </p:spPr>
        <p:txBody>
          <a:bodyPr anchor="b"/>
          <a:lstStyle>
            <a:lvl1pPr marL="0" indent="0">
              <a:buSzTx/>
              <a:buFontTx/>
              <a:buNone/>
              <a:defRPr sz="2343" b="1"/>
            </a:lvl1pPr>
            <a:lvl2pPr marL="0" indent="447188">
              <a:buSzTx/>
              <a:buFontTx/>
              <a:buNone/>
              <a:defRPr sz="2343" b="1"/>
            </a:lvl2pPr>
            <a:lvl3pPr marL="0" indent="894378">
              <a:buSzTx/>
              <a:buFontTx/>
              <a:buNone/>
              <a:defRPr sz="2343" b="1"/>
            </a:lvl3pPr>
            <a:lvl4pPr marL="0" indent="1341566">
              <a:buSzTx/>
              <a:buFontTx/>
              <a:buNone/>
              <a:defRPr sz="2343" b="1"/>
            </a:lvl4pPr>
            <a:lvl5pPr marL="0" indent="1788755">
              <a:buSzTx/>
              <a:buFontTx/>
              <a:buNone/>
              <a:defRPr sz="2343"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13"/>
          </p:nvPr>
        </p:nvSpPr>
        <p:spPr>
          <a:xfrm>
            <a:off x="5092066" y="1905319"/>
            <a:ext cx="4276130" cy="933767"/>
          </a:xfrm>
          <a:prstGeom prst="rect">
            <a:avLst/>
          </a:prstGeom>
        </p:spPr>
        <p:txBody>
          <a:bodyPr anchor="b"/>
          <a:lstStyle>
            <a:lvl1pPr marL="0" indent="0">
              <a:buSzTx/>
              <a:buFontTx/>
              <a:buNone/>
              <a:defRPr sz="11500" b="1"/>
            </a:lvl1pPr>
          </a:lstStyle>
          <a:p>
            <a:pPr marL="0" indent="0">
              <a:buSzTx/>
              <a:buFontTx/>
              <a:buNone/>
              <a:defRPr sz="115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692825" y="518160"/>
            <a:ext cx="3244096" cy="1813560"/>
          </a:xfrm>
          <a:prstGeom prst="rect">
            <a:avLst/>
          </a:prstGeom>
        </p:spPr>
        <p:txBody>
          <a:bodyPr anchor="b"/>
          <a:lstStyle>
            <a:lvl1pPr>
              <a:defRPr sz="3117"/>
            </a:lvl1pPr>
          </a:lstStyle>
          <a:p>
            <a:r>
              <a:t>Title Text</a:t>
            </a:r>
          </a:p>
        </p:txBody>
      </p:sp>
      <p:sp>
        <p:nvSpPr>
          <p:cNvPr id="73" name="Body Level One…"/>
          <p:cNvSpPr txBox="1">
            <a:spLocks noGrp="1"/>
          </p:cNvSpPr>
          <p:nvPr>
            <p:ph type="body" sz="half" idx="1"/>
          </p:nvPr>
        </p:nvSpPr>
        <p:spPr>
          <a:xfrm>
            <a:off x="4276131" y="1119084"/>
            <a:ext cx="5092065" cy="5523442"/>
          </a:xfrm>
          <a:prstGeom prst="rect">
            <a:avLst/>
          </a:prstGeom>
        </p:spPr>
        <p:txBody>
          <a:bodyPr/>
          <a:lstStyle>
            <a:lvl1pPr>
              <a:defRPr sz="3117"/>
            </a:lvl1pPr>
            <a:lvl2pPr marL="702486" indent="-255298">
              <a:defRPr sz="3117"/>
            </a:lvl2pPr>
            <a:lvl3pPr marL="1191854" indent="-297478">
              <a:defRPr sz="3117"/>
            </a:lvl3pPr>
            <a:lvl4pPr marL="1697920" indent="-356354">
              <a:defRPr sz="3117"/>
            </a:lvl4pPr>
            <a:lvl5pPr marL="2145108" indent="-356354">
              <a:defRPr sz="3117"/>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13"/>
          </p:nvPr>
        </p:nvSpPr>
        <p:spPr>
          <a:xfrm>
            <a:off x="692825" y="2331720"/>
            <a:ext cx="3244096" cy="4319800"/>
          </a:xfrm>
          <a:prstGeom prst="rect">
            <a:avLst/>
          </a:prstGeom>
        </p:spPr>
        <p:txBody>
          <a:bodyPr/>
          <a:lstStyle>
            <a:lvl1pPr marL="0" indent="0">
              <a:buSzTx/>
              <a:buFontTx/>
              <a:buNone/>
              <a:defRPr sz="7600"/>
            </a:lvl1pPr>
          </a:lstStyle>
          <a:p>
            <a:pPr marL="0" indent="0">
              <a:buSzTx/>
              <a:buFontTx/>
              <a:buNone/>
              <a:defRPr sz="7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692825" y="518160"/>
            <a:ext cx="3244096" cy="1813560"/>
          </a:xfrm>
          <a:prstGeom prst="rect">
            <a:avLst/>
          </a:prstGeom>
        </p:spPr>
        <p:txBody>
          <a:bodyPr anchor="b"/>
          <a:lstStyle>
            <a:lvl1pPr>
              <a:defRPr sz="3117"/>
            </a:lvl1pPr>
          </a:lstStyle>
          <a:p>
            <a:r>
              <a:t>Title Text</a:t>
            </a:r>
          </a:p>
        </p:txBody>
      </p:sp>
      <p:sp>
        <p:nvSpPr>
          <p:cNvPr id="83" name="Picture Placeholder 2"/>
          <p:cNvSpPr>
            <a:spLocks noGrp="1"/>
          </p:cNvSpPr>
          <p:nvPr>
            <p:ph type="pic" sz="half" idx="13"/>
          </p:nvPr>
        </p:nvSpPr>
        <p:spPr>
          <a:xfrm>
            <a:off x="4276131" y="1119084"/>
            <a:ext cx="5092065" cy="5523442"/>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692825" y="2331720"/>
            <a:ext cx="3244096" cy="4319800"/>
          </a:xfrm>
          <a:prstGeom prst="rect">
            <a:avLst/>
          </a:prstGeom>
        </p:spPr>
        <p:txBody>
          <a:bodyPr/>
          <a:lstStyle>
            <a:lvl1pPr marL="0" indent="0">
              <a:buSzTx/>
              <a:buFontTx/>
              <a:buNone/>
              <a:defRPr sz="1548"/>
            </a:lvl1pPr>
            <a:lvl2pPr marL="0" indent="447188">
              <a:buSzTx/>
              <a:buFontTx/>
              <a:buNone/>
              <a:defRPr sz="1548"/>
            </a:lvl2pPr>
            <a:lvl3pPr marL="0" indent="894378">
              <a:buSzTx/>
              <a:buFontTx/>
              <a:buNone/>
              <a:defRPr sz="1548"/>
            </a:lvl3pPr>
            <a:lvl4pPr marL="0" indent="1341566">
              <a:buSzTx/>
              <a:buFontTx/>
              <a:buNone/>
              <a:defRPr sz="1548"/>
            </a:lvl4pPr>
            <a:lvl5pPr marL="0" indent="1788755">
              <a:buSzTx/>
              <a:buFontTx/>
              <a:buNone/>
              <a:defRPr sz="1548"/>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92" name="Title Text"/>
          <p:cNvSpPr txBox="1">
            <a:spLocks noGrp="1"/>
          </p:cNvSpPr>
          <p:nvPr>
            <p:ph type="title"/>
          </p:nvPr>
        </p:nvSpPr>
        <p:spPr>
          <a:xfrm>
            <a:off x="754380" y="1272013"/>
            <a:ext cx="8549640" cy="2705947"/>
          </a:xfrm>
          <a:prstGeom prst="rect">
            <a:avLst/>
          </a:prstGeom>
        </p:spPr>
        <p:txBody>
          <a:bodyPr anchor="b"/>
          <a:lstStyle>
            <a:lvl1pPr>
              <a:lnSpc>
                <a:spcPct val="100000"/>
              </a:lnSpc>
              <a:defRPr sz="2852">
                <a:solidFill>
                  <a:srgbClr val="2C365E"/>
                </a:solidFill>
                <a:latin typeface="Source Sans Pro Black"/>
                <a:ea typeface="Source Sans Pro Black"/>
                <a:cs typeface="Source Sans Pro Black"/>
                <a:sym typeface="Source Sans Pro Black"/>
              </a:defRPr>
            </a:lvl1pPr>
          </a:lstStyle>
          <a:p>
            <a:r>
              <a:t>Title Text</a:t>
            </a:r>
          </a:p>
        </p:txBody>
      </p:sp>
      <p:sp>
        <p:nvSpPr>
          <p:cNvPr id="93" name="Body Level One…"/>
          <p:cNvSpPr txBox="1">
            <a:spLocks noGrp="1"/>
          </p:cNvSpPr>
          <p:nvPr>
            <p:ph type="body" sz="quarter" idx="1"/>
          </p:nvPr>
        </p:nvSpPr>
        <p:spPr>
          <a:xfrm>
            <a:off x="1257300" y="4082309"/>
            <a:ext cx="7543800" cy="1876531"/>
          </a:xfrm>
          <a:prstGeom prst="rect">
            <a:avLst/>
          </a:prstGeom>
        </p:spPr>
        <p:txBody>
          <a:bodyPr/>
          <a:lstStyle>
            <a:lvl1pPr marL="0" indent="0" algn="ctr">
              <a:buSzTx/>
              <a:buFontTx/>
              <a:buNone/>
              <a:defRPr sz="2343"/>
            </a:lvl1pPr>
            <a:lvl2pPr marL="0" indent="447188" algn="ctr">
              <a:buSzTx/>
              <a:buFontTx/>
              <a:buNone/>
              <a:defRPr sz="2343"/>
            </a:lvl2pPr>
            <a:lvl3pPr marL="0" indent="894378" algn="ctr">
              <a:buSzTx/>
              <a:buFontTx/>
              <a:buNone/>
              <a:defRPr sz="2343"/>
            </a:lvl3pPr>
            <a:lvl4pPr marL="0" indent="1341566" algn="ctr">
              <a:buSzTx/>
              <a:buFontTx/>
              <a:buNone/>
              <a:defRPr sz="2343"/>
            </a:lvl4pPr>
            <a:lvl5pPr marL="0" indent="1788755" algn="ctr">
              <a:buSzTx/>
              <a:buFontTx/>
              <a:buNone/>
              <a:defRPr sz="2343"/>
            </a:lvl5p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91515" y="413810"/>
            <a:ext cx="8675370" cy="1502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691515" y="2069042"/>
            <a:ext cx="8675370" cy="49315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9101431" y="7275284"/>
            <a:ext cx="265455" cy="270972"/>
          </a:xfrm>
          <a:prstGeom prst="rect">
            <a:avLst/>
          </a:prstGeom>
          <a:ln w="12700">
            <a:miter lim="400000"/>
          </a:ln>
        </p:spPr>
        <p:txBody>
          <a:bodyPr wrap="none" lIns="45719" rIns="45719" anchor="ctr">
            <a:spAutoFit/>
          </a:bodyPr>
          <a:lstStyle>
            <a:lvl1pPr algn="r">
              <a:defRPr sz="1161">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Lst>
  <p:transition spd="med"/>
  <p:txStyles>
    <p:titleStyle>
      <a:lvl1pPr marL="0" marR="0" indent="0" algn="l" defTabSz="894378" rtl="0" latinLnBrk="0">
        <a:lnSpc>
          <a:spcPct val="90000"/>
        </a:lnSpc>
        <a:spcBef>
          <a:spcPts val="0"/>
        </a:spcBef>
        <a:spcAft>
          <a:spcPts val="0"/>
        </a:spcAft>
        <a:buClrTx/>
        <a:buSzTx/>
        <a:buFontTx/>
        <a:buNone/>
        <a:tabLst/>
        <a:defRPr sz="4299" b="0" i="0" u="none" strike="noStrike" cap="none" spc="0" baseline="0">
          <a:ln>
            <a:noFill/>
          </a:ln>
          <a:solidFill>
            <a:srgbClr val="000000"/>
          </a:solidFill>
          <a:uFillTx/>
          <a:latin typeface="Calibri Light"/>
          <a:ea typeface="Calibri Light"/>
          <a:cs typeface="Calibri Light"/>
          <a:sym typeface="Calibri Light"/>
        </a:defRPr>
      </a:lvl1pPr>
      <a:lvl2pPr marL="0" marR="0" indent="0" algn="l" defTabSz="894378" rtl="0" latinLnBrk="0">
        <a:lnSpc>
          <a:spcPct val="90000"/>
        </a:lnSpc>
        <a:spcBef>
          <a:spcPts val="0"/>
        </a:spcBef>
        <a:spcAft>
          <a:spcPts val="0"/>
        </a:spcAft>
        <a:buClrTx/>
        <a:buSzTx/>
        <a:buFontTx/>
        <a:buNone/>
        <a:tabLst/>
        <a:defRPr sz="4299" b="0" i="0" u="none" strike="noStrike" cap="none" spc="0" baseline="0">
          <a:ln>
            <a:noFill/>
          </a:ln>
          <a:solidFill>
            <a:srgbClr val="000000"/>
          </a:solidFill>
          <a:uFillTx/>
          <a:latin typeface="Calibri Light"/>
          <a:ea typeface="Calibri Light"/>
          <a:cs typeface="Calibri Light"/>
          <a:sym typeface="Calibri Light"/>
        </a:defRPr>
      </a:lvl2pPr>
      <a:lvl3pPr marL="0" marR="0" indent="0" algn="l" defTabSz="894378" rtl="0" latinLnBrk="0">
        <a:lnSpc>
          <a:spcPct val="90000"/>
        </a:lnSpc>
        <a:spcBef>
          <a:spcPts val="0"/>
        </a:spcBef>
        <a:spcAft>
          <a:spcPts val="0"/>
        </a:spcAft>
        <a:buClrTx/>
        <a:buSzTx/>
        <a:buFontTx/>
        <a:buNone/>
        <a:tabLst/>
        <a:defRPr sz="4299" b="0" i="0" u="none" strike="noStrike" cap="none" spc="0" baseline="0">
          <a:ln>
            <a:noFill/>
          </a:ln>
          <a:solidFill>
            <a:srgbClr val="000000"/>
          </a:solidFill>
          <a:uFillTx/>
          <a:latin typeface="Calibri Light"/>
          <a:ea typeface="Calibri Light"/>
          <a:cs typeface="Calibri Light"/>
          <a:sym typeface="Calibri Light"/>
        </a:defRPr>
      </a:lvl3pPr>
      <a:lvl4pPr marL="0" marR="0" indent="0" algn="l" defTabSz="894378" rtl="0" latinLnBrk="0">
        <a:lnSpc>
          <a:spcPct val="90000"/>
        </a:lnSpc>
        <a:spcBef>
          <a:spcPts val="0"/>
        </a:spcBef>
        <a:spcAft>
          <a:spcPts val="0"/>
        </a:spcAft>
        <a:buClrTx/>
        <a:buSzTx/>
        <a:buFontTx/>
        <a:buNone/>
        <a:tabLst/>
        <a:defRPr sz="4299" b="0" i="0" u="none" strike="noStrike" cap="none" spc="0" baseline="0">
          <a:ln>
            <a:noFill/>
          </a:ln>
          <a:solidFill>
            <a:srgbClr val="000000"/>
          </a:solidFill>
          <a:uFillTx/>
          <a:latin typeface="Calibri Light"/>
          <a:ea typeface="Calibri Light"/>
          <a:cs typeface="Calibri Light"/>
          <a:sym typeface="Calibri Light"/>
        </a:defRPr>
      </a:lvl4pPr>
      <a:lvl5pPr marL="0" marR="0" indent="0" algn="l" defTabSz="894378" rtl="0" latinLnBrk="0">
        <a:lnSpc>
          <a:spcPct val="90000"/>
        </a:lnSpc>
        <a:spcBef>
          <a:spcPts val="0"/>
        </a:spcBef>
        <a:spcAft>
          <a:spcPts val="0"/>
        </a:spcAft>
        <a:buClrTx/>
        <a:buSzTx/>
        <a:buFontTx/>
        <a:buNone/>
        <a:tabLst/>
        <a:defRPr sz="4299" b="0" i="0" u="none" strike="noStrike" cap="none" spc="0" baseline="0">
          <a:ln>
            <a:noFill/>
          </a:ln>
          <a:solidFill>
            <a:srgbClr val="000000"/>
          </a:solidFill>
          <a:uFillTx/>
          <a:latin typeface="Calibri Light"/>
          <a:ea typeface="Calibri Light"/>
          <a:cs typeface="Calibri Light"/>
          <a:sym typeface="Calibri Light"/>
        </a:defRPr>
      </a:lvl5pPr>
      <a:lvl6pPr marL="0" marR="0" indent="0" algn="l" defTabSz="894378" rtl="0" latinLnBrk="0">
        <a:lnSpc>
          <a:spcPct val="90000"/>
        </a:lnSpc>
        <a:spcBef>
          <a:spcPts val="0"/>
        </a:spcBef>
        <a:spcAft>
          <a:spcPts val="0"/>
        </a:spcAft>
        <a:buClrTx/>
        <a:buSzTx/>
        <a:buFontTx/>
        <a:buNone/>
        <a:tabLst/>
        <a:defRPr sz="4299" b="0" i="0" u="none" strike="noStrike" cap="none" spc="0" baseline="0">
          <a:ln>
            <a:noFill/>
          </a:ln>
          <a:solidFill>
            <a:srgbClr val="000000"/>
          </a:solidFill>
          <a:uFillTx/>
          <a:latin typeface="Calibri Light"/>
          <a:ea typeface="Calibri Light"/>
          <a:cs typeface="Calibri Light"/>
          <a:sym typeface="Calibri Light"/>
        </a:defRPr>
      </a:lvl6pPr>
      <a:lvl7pPr marL="0" marR="0" indent="0" algn="l" defTabSz="894378" rtl="0" latinLnBrk="0">
        <a:lnSpc>
          <a:spcPct val="90000"/>
        </a:lnSpc>
        <a:spcBef>
          <a:spcPts val="0"/>
        </a:spcBef>
        <a:spcAft>
          <a:spcPts val="0"/>
        </a:spcAft>
        <a:buClrTx/>
        <a:buSzTx/>
        <a:buFontTx/>
        <a:buNone/>
        <a:tabLst/>
        <a:defRPr sz="4299" b="0" i="0" u="none" strike="noStrike" cap="none" spc="0" baseline="0">
          <a:ln>
            <a:noFill/>
          </a:ln>
          <a:solidFill>
            <a:srgbClr val="000000"/>
          </a:solidFill>
          <a:uFillTx/>
          <a:latin typeface="Calibri Light"/>
          <a:ea typeface="Calibri Light"/>
          <a:cs typeface="Calibri Light"/>
          <a:sym typeface="Calibri Light"/>
        </a:defRPr>
      </a:lvl7pPr>
      <a:lvl8pPr marL="0" marR="0" indent="0" algn="l" defTabSz="894378" rtl="0" latinLnBrk="0">
        <a:lnSpc>
          <a:spcPct val="90000"/>
        </a:lnSpc>
        <a:spcBef>
          <a:spcPts val="0"/>
        </a:spcBef>
        <a:spcAft>
          <a:spcPts val="0"/>
        </a:spcAft>
        <a:buClrTx/>
        <a:buSzTx/>
        <a:buFontTx/>
        <a:buNone/>
        <a:tabLst/>
        <a:defRPr sz="4299" b="0" i="0" u="none" strike="noStrike" cap="none" spc="0" baseline="0">
          <a:ln>
            <a:noFill/>
          </a:ln>
          <a:solidFill>
            <a:srgbClr val="000000"/>
          </a:solidFill>
          <a:uFillTx/>
          <a:latin typeface="Calibri Light"/>
          <a:ea typeface="Calibri Light"/>
          <a:cs typeface="Calibri Light"/>
          <a:sym typeface="Calibri Light"/>
        </a:defRPr>
      </a:lvl8pPr>
      <a:lvl9pPr marL="0" marR="0" indent="0" algn="l" defTabSz="894378" rtl="0" latinLnBrk="0">
        <a:lnSpc>
          <a:spcPct val="90000"/>
        </a:lnSpc>
        <a:spcBef>
          <a:spcPts val="0"/>
        </a:spcBef>
        <a:spcAft>
          <a:spcPts val="0"/>
        </a:spcAft>
        <a:buClrTx/>
        <a:buSzTx/>
        <a:buFontTx/>
        <a:buNone/>
        <a:tabLst/>
        <a:defRPr sz="4299" b="0" i="0" u="none" strike="noStrike" cap="none" spc="0" baseline="0">
          <a:ln>
            <a:noFill/>
          </a:ln>
          <a:solidFill>
            <a:srgbClr val="000000"/>
          </a:solidFill>
          <a:uFillTx/>
          <a:latin typeface="Calibri Light"/>
          <a:ea typeface="Calibri Light"/>
          <a:cs typeface="Calibri Light"/>
          <a:sym typeface="Calibri Light"/>
        </a:defRPr>
      </a:lvl9pPr>
    </p:titleStyle>
    <p:bodyStyle>
      <a:lvl1pPr marL="223595" marR="0" indent="-223595" algn="l" defTabSz="894378" rtl="0" latinLnBrk="0">
        <a:lnSpc>
          <a:spcPct val="90000"/>
        </a:lnSpc>
        <a:spcBef>
          <a:spcPts val="978"/>
        </a:spcBef>
        <a:spcAft>
          <a:spcPts val="0"/>
        </a:spcAft>
        <a:buClrTx/>
        <a:buSzPct val="100000"/>
        <a:buFont typeface="Arial"/>
        <a:buChar char="•"/>
        <a:tabLst/>
        <a:defRPr sz="2730" b="0" i="0" u="none" strike="noStrike" cap="none" spc="0" baseline="0">
          <a:ln>
            <a:noFill/>
          </a:ln>
          <a:solidFill>
            <a:srgbClr val="000000"/>
          </a:solidFill>
          <a:uFillTx/>
          <a:latin typeface="+mj-lt"/>
          <a:ea typeface="+mj-ea"/>
          <a:cs typeface="+mj-cs"/>
          <a:sym typeface="Calibri"/>
        </a:defRPr>
      </a:lvl1pPr>
      <a:lvl2pPr marL="707724" marR="0" indent="-260536" algn="l" defTabSz="894378" rtl="0" latinLnBrk="0">
        <a:lnSpc>
          <a:spcPct val="90000"/>
        </a:lnSpc>
        <a:spcBef>
          <a:spcPts val="978"/>
        </a:spcBef>
        <a:spcAft>
          <a:spcPts val="0"/>
        </a:spcAft>
        <a:buClrTx/>
        <a:buSzPct val="100000"/>
        <a:buFont typeface="Arial"/>
        <a:buChar char="•"/>
        <a:tabLst/>
        <a:defRPr sz="2730" b="0" i="0" u="none" strike="noStrike" cap="none" spc="0" baseline="0">
          <a:ln>
            <a:noFill/>
          </a:ln>
          <a:solidFill>
            <a:srgbClr val="000000"/>
          </a:solidFill>
          <a:uFillTx/>
          <a:latin typeface="+mj-lt"/>
          <a:ea typeface="+mj-ea"/>
          <a:cs typeface="+mj-cs"/>
          <a:sym typeface="Calibri"/>
        </a:defRPr>
      </a:lvl2pPr>
      <a:lvl3pPr marL="1206477" marR="0" indent="-312101" algn="l" defTabSz="894378" rtl="0" latinLnBrk="0">
        <a:lnSpc>
          <a:spcPct val="90000"/>
        </a:lnSpc>
        <a:spcBef>
          <a:spcPts val="978"/>
        </a:spcBef>
        <a:spcAft>
          <a:spcPts val="0"/>
        </a:spcAft>
        <a:buClrTx/>
        <a:buSzPct val="100000"/>
        <a:buFont typeface="Arial"/>
        <a:buChar char="•"/>
        <a:tabLst/>
        <a:defRPr sz="2730" b="0" i="0" u="none" strike="noStrike" cap="none" spc="0" baseline="0">
          <a:ln>
            <a:noFill/>
          </a:ln>
          <a:solidFill>
            <a:srgbClr val="000000"/>
          </a:solidFill>
          <a:uFillTx/>
          <a:latin typeface="+mj-lt"/>
          <a:ea typeface="+mj-ea"/>
          <a:cs typeface="+mj-cs"/>
          <a:sym typeface="Calibri"/>
        </a:defRPr>
      </a:lvl3pPr>
      <a:lvl4pPr marL="1689957" marR="0" indent="-348391" algn="l" defTabSz="894378" rtl="0" latinLnBrk="0">
        <a:lnSpc>
          <a:spcPct val="90000"/>
        </a:lnSpc>
        <a:spcBef>
          <a:spcPts val="978"/>
        </a:spcBef>
        <a:spcAft>
          <a:spcPts val="0"/>
        </a:spcAft>
        <a:buClrTx/>
        <a:buSzPct val="100000"/>
        <a:buFont typeface="Arial"/>
        <a:buChar char="•"/>
        <a:tabLst/>
        <a:defRPr sz="2730" b="0" i="0" u="none" strike="noStrike" cap="none" spc="0" baseline="0">
          <a:ln>
            <a:noFill/>
          </a:ln>
          <a:solidFill>
            <a:srgbClr val="000000"/>
          </a:solidFill>
          <a:uFillTx/>
          <a:latin typeface="+mj-lt"/>
          <a:ea typeface="+mj-ea"/>
          <a:cs typeface="+mj-cs"/>
          <a:sym typeface="Calibri"/>
        </a:defRPr>
      </a:lvl4pPr>
      <a:lvl5pPr marL="2137146" marR="0" indent="-348391" algn="l" defTabSz="894378" rtl="0" latinLnBrk="0">
        <a:lnSpc>
          <a:spcPct val="90000"/>
        </a:lnSpc>
        <a:spcBef>
          <a:spcPts val="978"/>
        </a:spcBef>
        <a:spcAft>
          <a:spcPts val="0"/>
        </a:spcAft>
        <a:buClrTx/>
        <a:buSzPct val="100000"/>
        <a:buFont typeface="Arial"/>
        <a:buChar char="•"/>
        <a:tabLst/>
        <a:defRPr sz="2730" b="0" i="0" u="none" strike="noStrike" cap="none" spc="0" baseline="0">
          <a:ln>
            <a:noFill/>
          </a:ln>
          <a:solidFill>
            <a:srgbClr val="000000"/>
          </a:solidFill>
          <a:uFillTx/>
          <a:latin typeface="+mj-lt"/>
          <a:ea typeface="+mj-ea"/>
          <a:cs typeface="+mj-cs"/>
          <a:sym typeface="Calibri"/>
        </a:defRPr>
      </a:lvl5pPr>
      <a:lvl6pPr marL="2584334" marR="0" indent="-348391" algn="l" defTabSz="894378" rtl="0" latinLnBrk="0">
        <a:lnSpc>
          <a:spcPct val="90000"/>
        </a:lnSpc>
        <a:spcBef>
          <a:spcPts val="978"/>
        </a:spcBef>
        <a:spcAft>
          <a:spcPts val="0"/>
        </a:spcAft>
        <a:buClrTx/>
        <a:buSzPct val="100000"/>
        <a:buFont typeface="Arial"/>
        <a:buChar char="•"/>
        <a:tabLst/>
        <a:defRPr sz="2730" b="0" i="0" u="none" strike="noStrike" cap="none" spc="0" baseline="0">
          <a:ln>
            <a:noFill/>
          </a:ln>
          <a:solidFill>
            <a:srgbClr val="000000"/>
          </a:solidFill>
          <a:uFillTx/>
          <a:latin typeface="+mj-lt"/>
          <a:ea typeface="+mj-ea"/>
          <a:cs typeface="+mj-cs"/>
          <a:sym typeface="Calibri"/>
        </a:defRPr>
      </a:lvl6pPr>
      <a:lvl7pPr marL="3031523" marR="0" indent="-348391" algn="l" defTabSz="894378" rtl="0" latinLnBrk="0">
        <a:lnSpc>
          <a:spcPct val="90000"/>
        </a:lnSpc>
        <a:spcBef>
          <a:spcPts val="978"/>
        </a:spcBef>
        <a:spcAft>
          <a:spcPts val="0"/>
        </a:spcAft>
        <a:buClrTx/>
        <a:buSzPct val="100000"/>
        <a:buFont typeface="Arial"/>
        <a:buChar char="•"/>
        <a:tabLst/>
        <a:defRPr sz="2730" b="0" i="0" u="none" strike="noStrike" cap="none" spc="0" baseline="0">
          <a:ln>
            <a:noFill/>
          </a:ln>
          <a:solidFill>
            <a:srgbClr val="000000"/>
          </a:solidFill>
          <a:uFillTx/>
          <a:latin typeface="+mj-lt"/>
          <a:ea typeface="+mj-ea"/>
          <a:cs typeface="+mj-cs"/>
          <a:sym typeface="Calibri"/>
        </a:defRPr>
      </a:lvl7pPr>
      <a:lvl8pPr marL="3478712" marR="0" indent="-348391" algn="l" defTabSz="894378" rtl="0" latinLnBrk="0">
        <a:lnSpc>
          <a:spcPct val="90000"/>
        </a:lnSpc>
        <a:spcBef>
          <a:spcPts val="978"/>
        </a:spcBef>
        <a:spcAft>
          <a:spcPts val="0"/>
        </a:spcAft>
        <a:buClrTx/>
        <a:buSzPct val="100000"/>
        <a:buFont typeface="Arial"/>
        <a:buChar char="•"/>
        <a:tabLst/>
        <a:defRPr sz="2730" b="0" i="0" u="none" strike="noStrike" cap="none" spc="0" baseline="0">
          <a:ln>
            <a:noFill/>
          </a:ln>
          <a:solidFill>
            <a:srgbClr val="000000"/>
          </a:solidFill>
          <a:uFillTx/>
          <a:latin typeface="+mj-lt"/>
          <a:ea typeface="+mj-ea"/>
          <a:cs typeface="+mj-cs"/>
          <a:sym typeface="Calibri"/>
        </a:defRPr>
      </a:lvl8pPr>
      <a:lvl9pPr marL="3925901" marR="0" indent="-348391" algn="l" defTabSz="894378" rtl="0" latinLnBrk="0">
        <a:lnSpc>
          <a:spcPct val="90000"/>
        </a:lnSpc>
        <a:spcBef>
          <a:spcPts val="978"/>
        </a:spcBef>
        <a:spcAft>
          <a:spcPts val="0"/>
        </a:spcAft>
        <a:buClrTx/>
        <a:buSzPct val="100000"/>
        <a:buFont typeface="Arial"/>
        <a:buChar char="•"/>
        <a:tabLst/>
        <a:defRPr sz="2730" b="0" i="0" u="none" strike="noStrike" cap="none" spc="0" baseline="0">
          <a:ln>
            <a:noFill/>
          </a:ln>
          <a:solidFill>
            <a:srgbClr val="000000"/>
          </a:solidFill>
          <a:uFillTx/>
          <a:latin typeface="+mj-lt"/>
          <a:ea typeface="+mj-ea"/>
          <a:cs typeface="+mj-cs"/>
          <a:sym typeface="Calibri"/>
        </a:defRPr>
      </a:lvl9pPr>
    </p:bodyStyle>
    <p:otherStyle>
      <a:lvl1pPr marL="0" marR="0" indent="0" algn="r" defTabSz="93164" rtl="0" latinLnBrk="0">
        <a:lnSpc>
          <a:spcPct val="100000"/>
        </a:lnSpc>
        <a:spcBef>
          <a:spcPts val="0"/>
        </a:spcBef>
        <a:spcAft>
          <a:spcPts val="0"/>
        </a:spcAft>
        <a:buClrTx/>
        <a:buSzTx/>
        <a:buFontTx/>
        <a:buNone/>
        <a:tabLst/>
        <a:defRPr sz="1161" b="0" i="0" u="none" strike="noStrike" cap="none" spc="0" baseline="0">
          <a:ln>
            <a:noFill/>
          </a:ln>
          <a:solidFill>
            <a:schemeClr val="tx1"/>
          </a:solidFill>
          <a:uFillTx/>
          <a:latin typeface="+mn-lt"/>
          <a:ea typeface="+mn-ea"/>
          <a:cs typeface="+mn-cs"/>
          <a:sym typeface="Calibri"/>
        </a:defRPr>
      </a:lvl1pPr>
      <a:lvl2pPr marL="0" marR="0" indent="93164" algn="r" defTabSz="93164" rtl="0" latinLnBrk="0">
        <a:lnSpc>
          <a:spcPct val="100000"/>
        </a:lnSpc>
        <a:spcBef>
          <a:spcPts val="0"/>
        </a:spcBef>
        <a:spcAft>
          <a:spcPts val="0"/>
        </a:spcAft>
        <a:buClrTx/>
        <a:buSzTx/>
        <a:buFontTx/>
        <a:buNone/>
        <a:tabLst/>
        <a:defRPr sz="1161" b="0" i="0" u="none" strike="noStrike" cap="none" spc="0" baseline="0">
          <a:ln>
            <a:noFill/>
          </a:ln>
          <a:solidFill>
            <a:schemeClr val="tx1"/>
          </a:solidFill>
          <a:uFillTx/>
          <a:latin typeface="+mn-lt"/>
          <a:ea typeface="+mn-ea"/>
          <a:cs typeface="+mn-cs"/>
          <a:sym typeface="Calibri"/>
        </a:defRPr>
      </a:lvl2pPr>
      <a:lvl3pPr marL="0" marR="0" indent="186329" algn="r" defTabSz="93164" rtl="0" latinLnBrk="0">
        <a:lnSpc>
          <a:spcPct val="100000"/>
        </a:lnSpc>
        <a:spcBef>
          <a:spcPts val="0"/>
        </a:spcBef>
        <a:spcAft>
          <a:spcPts val="0"/>
        </a:spcAft>
        <a:buClrTx/>
        <a:buSzTx/>
        <a:buFontTx/>
        <a:buNone/>
        <a:tabLst/>
        <a:defRPr sz="1161" b="0" i="0" u="none" strike="noStrike" cap="none" spc="0" baseline="0">
          <a:ln>
            <a:noFill/>
          </a:ln>
          <a:solidFill>
            <a:schemeClr val="tx1"/>
          </a:solidFill>
          <a:uFillTx/>
          <a:latin typeface="+mn-lt"/>
          <a:ea typeface="+mn-ea"/>
          <a:cs typeface="+mn-cs"/>
          <a:sym typeface="Calibri"/>
        </a:defRPr>
      </a:lvl3pPr>
      <a:lvl4pPr marL="0" marR="0" indent="279493" algn="r" defTabSz="93164" rtl="0" latinLnBrk="0">
        <a:lnSpc>
          <a:spcPct val="100000"/>
        </a:lnSpc>
        <a:spcBef>
          <a:spcPts val="0"/>
        </a:spcBef>
        <a:spcAft>
          <a:spcPts val="0"/>
        </a:spcAft>
        <a:buClrTx/>
        <a:buSzTx/>
        <a:buFontTx/>
        <a:buNone/>
        <a:tabLst/>
        <a:defRPr sz="1161" b="0" i="0" u="none" strike="noStrike" cap="none" spc="0" baseline="0">
          <a:ln>
            <a:noFill/>
          </a:ln>
          <a:solidFill>
            <a:schemeClr val="tx1"/>
          </a:solidFill>
          <a:uFillTx/>
          <a:latin typeface="+mn-lt"/>
          <a:ea typeface="+mn-ea"/>
          <a:cs typeface="+mn-cs"/>
          <a:sym typeface="Calibri"/>
        </a:defRPr>
      </a:lvl4pPr>
      <a:lvl5pPr marL="0" marR="0" indent="372657" algn="r" defTabSz="93164" rtl="0" latinLnBrk="0">
        <a:lnSpc>
          <a:spcPct val="100000"/>
        </a:lnSpc>
        <a:spcBef>
          <a:spcPts val="0"/>
        </a:spcBef>
        <a:spcAft>
          <a:spcPts val="0"/>
        </a:spcAft>
        <a:buClrTx/>
        <a:buSzTx/>
        <a:buFontTx/>
        <a:buNone/>
        <a:tabLst/>
        <a:defRPr sz="1161" b="0" i="0" u="none" strike="noStrike" cap="none" spc="0" baseline="0">
          <a:ln>
            <a:noFill/>
          </a:ln>
          <a:solidFill>
            <a:schemeClr val="tx1"/>
          </a:solidFill>
          <a:uFillTx/>
          <a:latin typeface="+mn-lt"/>
          <a:ea typeface="+mn-ea"/>
          <a:cs typeface="+mn-cs"/>
          <a:sym typeface="Calibri"/>
        </a:defRPr>
      </a:lvl5pPr>
      <a:lvl6pPr marL="0" marR="0" indent="465822" algn="r" defTabSz="93164" rtl="0" latinLnBrk="0">
        <a:lnSpc>
          <a:spcPct val="100000"/>
        </a:lnSpc>
        <a:spcBef>
          <a:spcPts val="0"/>
        </a:spcBef>
        <a:spcAft>
          <a:spcPts val="0"/>
        </a:spcAft>
        <a:buClrTx/>
        <a:buSzTx/>
        <a:buFontTx/>
        <a:buNone/>
        <a:tabLst/>
        <a:defRPr sz="1161" b="0" i="0" u="none" strike="noStrike" cap="none" spc="0" baseline="0">
          <a:ln>
            <a:noFill/>
          </a:ln>
          <a:solidFill>
            <a:schemeClr val="tx1"/>
          </a:solidFill>
          <a:uFillTx/>
          <a:latin typeface="+mn-lt"/>
          <a:ea typeface="+mn-ea"/>
          <a:cs typeface="+mn-cs"/>
          <a:sym typeface="Calibri"/>
        </a:defRPr>
      </a:lvl6pPr>
      <a:lvl7pPr marL="0" marR="0" indent="558985" algn="r" defTabSz="93164" rtl="0" latinLnBrk="0">
        <a:lnSpc>
          <a:spcPct val="100000"/>
        </a:lnSpc>
        <a:spcBef>
          <a:spcPts val="0"/>
        </a:spcBef>
        <a:spcAft>
          <a:spcPts val="0"/>
        </a:spcAft>
        <a:buClrTx/>
        <a:buSzTx/>
        <a:buFontTx/>
        <a:buNone/>
        <a:tabLst/>
        <a:defRPr sz="1161" b="0" i="0" u="none" strike="noStrike" cap="none" spc="0" baseline="0">
          <a:ln>
            <a:noFill/>
          </a:ln>
          <a:solidFill>
            <a:schemeClr val="tx1"/>
          </a:solidFill>
          <a:uFillTx/>
          <a:latin typeface="+mn-lt"/>
          <a:ea typeface="+mn-ea"/>
          <a:cs typeface="+mn-cs"/>
          <a:sym typeface="Calibri"/>
        </a:defRPr>
      </a:lvl7pPr>
      <a:lvl8pPr marL="0" marR="0" indent="652150" algn="r" defTabSz="93164" rtl="0" latinLnBrk="0">
        <a:lnSpc>
          <a:spcPct val="100000"/>
        </a:lnSpc>
        <a:spcBef>
          <a:spcPts val="0"/>
        </a:spcBef>
        <a:spcAft>
          <a:spcPts val="0"/>
        </a:spcAft>
        <a:buClrTx/>
        <a:buSzTx/>
        <a:buFontTx/>
        <a:buNone/>
        <a:tabLst/>
        <a:defRPr sz="1161" b="0" i="0" u="none" strike="noStrike" cap="none" spc="0" baseline="0">
          <a:ln>
            <a:noFill/>
          </a:ln>
          <a:solidFill>
            <a:schemeClr val="tx1"/>
          </a:solidFill>
          <a:uFillTx/>
          <a:latin typeface="+mn-lt"/>
          <a:ea typeface="+mn-ea"/>
          <a:cs typeface="+mn-cs"/>
          <a:sym typeface="Calibri"/>
        </a:defRPr>
      </a:lvl8pPr>
      <a:lvl9pPr marL="0" marR="0" indent="745314" algn="r" defTabSz="93164" rtl="0" latinLnBrk="0">
        <a:lnSpc>
          <a:spcPct val="100000"/>
        </a:lnSpc>
        <a:spcBef>
          <a:spcPts val="0"/>
        </a:spcBef>
        <a:spcAft>
          <a:spcPts val="0"/>
        </a:spcAft>
        <a:buClrTx/>
        <a:buSzTx/>
        <a:buFontTx/>
        <a:buNone/>
        <a:tabLst/>
        <a:defRPr sz="1161"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mailto:gregmacfarlane@byu.edu" TargetMode="External"/><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hyperlink" Target="mailto:derek_crowe@urmc.rochester.edu" TargetMode="Externa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F8F3"/>
        </a:solidFill>
        <a:effectLst/>
      </p:bgPr>
    </p:bg>
    <p:spTree>
      <p:nvGrpSpPr>
        <p:cNvPr id="1" name=""/>
        <p:cNvGrpSpPr/>
        <p:nvPr/>
      </p:nvGrpSpPr>
      <p:grpSpPr>
        <a:xfrm>
          <a:off x="0" y="0"/>
          <a:ext cx="0" cy="0"/>
          <a:chOff x="0" y="0"/>
          <a:chExt cx="0" cy="0"/>
        </a:xfrm>
      </p:grpSpPr>
      <p:sp>
        <p:nvSpPr>
          <p:cNvPr id="258" name="Title 4"/>
          <p:cNvSpPr txBox="1">
            <a:spLocks noGrp="1"/>
          </p:cNvSpPr>
          <p:nvPr>
            <p:ph type="ctrTitle"/>
          </p:nvPr>
        </p:nvSpPr>
        <p:spPr>
          <a:xfrm>
            <a:off x="254057" y="899268"/>
            <a:ext cx="4506885" cy="1073879"/>
          </a:xfrm>
          <a:prstGeom prst="rect">
            <a:avLst/>
          </a:prstGeom>
        </p:spPr>
        <p:txBody>
          <a:bodyPr anchor="b">
            <a:normAutofit fontScale="90000"/>
          </a:bodyPr>
          <a:lstStyle>
            <a:lvl1pPr defTabSz="3774643">
              <a:defRPr sz="12040"/>
            </a:lvl1pPr>
          </a:lstStyle>
          <a:p>
            <a:r>
              <a:rPr lang="en-US" sz="2400" dirty="0"/>
              <a:t>Choice theory can help measure health consequences of park access.</a:t>
            </a:r>
            <a:endParaRPr sz="2400" dirty="0"/>
          </a:p>
        </p:txBody>
      </p:sp>
      <p:sp>
        <p:nvSpPr>
          <p:cNvPr id="259" name="Line"/>
          <p:cNvSpPr/>
          <p:nvPr/>
        </p:nvSpPr>
        <p:spPr>
          <a:xfrm>
            <a:off x="254057" y="2569506"/>
            <a:ext cx="4506885" cy="0"/>
          </a:xfrm>
          <a:prstGeom prst="line">
            <a:avLst/>
          </a:prstGeom>
          <a:ln w="25400">
            <a:solidFill>
              <a:srgbClr val="2C365E"/>
            </a:solidFill>
            <a:miter lim="400000"/>
          </a:ln>
        </p:spPr>
        <p:txBody>
          <a:bodyPr lIns="9313" rIns="9313"/>
          <a:lstStyle/>
          <a:p>
            <a:endParaRPr sz="244"/>
          </a:p>
        </p:txBody>
      </p:sp>
      <p:sp>
        <p:nvSpPr>
          <p:cNvPr id="260" name="Rectangle 15"/>
          <p:cNvSpPr/>
          <p:nvPr/>
        </p:nvSpPr>
        <p:spPr>
          <a:xfrm>
            <a:off x="-33320" y="586"/>
            <a:ext cx="10125040" cy="128442"/>
          </a:xfrm>
          <a:prstGeom prst="rect">
            <a:avLst/>
          </a:prstGeom>
          <a:solidFill>
            <a:srgbClr val="FFFFFF"/>
          </a:solidFill>
          <a:ln w="12700">
            <a:miter lim="400000"/>
          </a:ln>
        </p:spPr>
        <p:txBody>
          <a:bodyPr lIns="9313" rIns="9313" anchor="ctr"/>
          <a:lstStyle/>
          <a:p>
            <a:pPr>
              <a:defRPr>
                <a:solidFill>
                  <a:srgbClr val="FFFFFF"/>
                </a:solidFill>
              </a:defRPr>
            </a:pPr>
            <a:endParaRPr sz="244"/>
          </a:p>
        </p:txBody>
      </p:sp>
      <p:sp>
        <p:nvSpPr>
          <p:cNvPr id="261" name="Rectangle 15"/>
          <p:cNvSpPr/>
          <p:nvPr/>
        </p:nvSpPr>
        <p:spPr>
          <a:xfrm>
            <a:off x="-80956" y="7643958"/>
            <a:ext cx="10125040" cy="128442"/>
          </a:xfrm>
          <a:prstGeom prst="rect">
            <a:avLst/>
          </a:prstGeom>
          <a:solidFill>
            <a:srgbClr val="FFFFFF"/>
          </a:solidFill>
          <a:ln w="12700">
            <a:miter lim="400000"/>
          </a:ln>
        </p:spPr>
        <p:txBody>
          <a:bodyPr lIns="9313" rIns="9313" anchor="ctr"/>
          <a:lstStyle/>
          <a:p>
            <a:pPr>
              <a:defRPr>
                <a:solidFill>
                  <a:srgbClr val="FFFFFF"/>
                </a:solidFill>
              </a:defRPr>
            </a:pPr>
            <a:endParaRPr sz="244"/>
          </a:p>
        </p:txBody>
      </p:sp>
      <p:sp>
        <p:nvSpPr>
          <p:cNvPr id="262" name="Rectangle 15"/>
          <p:cNvSpPr/>
          <p:nvPr/>
        </p:nvSpPr>
        <p:spPr>
          <a:xfrm>
            <a:off x="5255029" y="2946525"/>
            <a:ext cx="4745175" cy="128442"/>
          </a:xfrm>
          <a:prstGeom prst="rect">
            <a:avLst/>
          </a:prstGeom>
          <a:solidFill>
            <a:srgbClr val="FFFFFF"/>
          </a:solidFill>
          <a:ln w="12700">
            <a:miter lim="400000"/>
          </a:ln>
        </p:spPr>
        <p:txBody>
          <a:bodyPr lIns="9313" rIns="9313" anchor="ctr"/>
          <a:lstStyle/>
          <a:p>
            <a:pPr>
              <a:defRPr>
                <a:solidFill>
                  <a:srgbClr val="FFFFFF"/>
                </a:solidFill>
              </a:defRPr>
            </a:pPr>
            <a:endParaRPr sz="244"/>
          </a:p>
        </p:txBody>
      </p:sp>
      <p:sp>
        <p:nvSpPr>
          <p:cNvPr id="263" name="Rectangle 15"/>
          <p:cNvSpPr/>
          <p:nvPr/>
        </p:nvSpPr>
        <p:spPr>
          <a:xfrm rot="16200000">
            <a:off x="-3766108" y="3766108"/>
            <a:ext cx="7671980" cy="139762"/>
          </a:xfrm>
          <a:prstGeom prst="rect">
            <a:avLst/>
          </a:prstGeom>
          <a:solidFill>
            <a:srgbClr val="FFFFFF"/>
          </a:solidFill>
          <a:ln w="12700">
            <a:miter lim="400000"/>
          </a:ln>
        </p:spPr>
        <p:txBody>
          <a:bodyPr lIns="9313" rIns="9313" anchor="ctr"/>
          <a:lstStyle/>
          <a:p>
            <a:pPr>
              <a:defRPr>
                <a:solidFill>
                  <a:srgbClr val="FFFFFF"/>
                </a:solidFill>
              </a:defRPr>
            </a:pPr>
            <a:endParaRPr sz="244"/>
          </a:p>
        </p:txBody>
      </p:sp>
      <p:sp>
        <p:nvSpPr>
          <p:cNvPr id="264" name="Rectangle 15"/>
          <p:cNvSpPr/>
          <p:nvPr/>
        </p:nvSpPr>
        <p:spPr>
          <a:xfrm rot="16200000">
            <a:off x="6161966" y="3833255"/>
            <a:ext cx="7642579" cy="132664"/>
          </a:xfrm>
          <a:prstGeom prst="rect">
            <a:avLst/>
          </a:prstGeom>
          <a:solidFill>
            <a:srgbClr val="FFFFFF"/>
          </a:solidFill>
          <a:ln w="12700">
            <a:miter lim="400000"/>
          </a:ln>
        </p:spPr>
        <p:txBody>
          <a:bodyPr lIns="9313" rIns="9313" anchor="ctr"/>
          <a:lstStyle/>
          <a:p>
            <a:pPr>
              <a:defRPr>
                <a:solidFill>
                  <a:srgbClr val="FFFFFF"/>
                </a:solidFill>
              </a:defRPr>
            </a:pPr>
            <a:endParaRPr sz="244"/>
          </a:p>
        </p:txBody>
      </p:sp>
      <p:sp>
        <p:nvSpPr>
          <p:cNvPr id="265" name="Rectangle 15"/>
          <p:cNvSpPr/>
          <p:nvPr/>
        </p:nvSpPr>
        <p:spPr>
          <a:xfrm rot="16200000">
            <a:off x="6202902" y="1471445"/>
            <a:ext cx="2833648" cy="132663"/>
          </a:xfrm>
          <a:prstGeom prst="rect">
            <a:avLst/>
          </a:prstGeom>
          <a:solidFill>
            <a:srgbClr val="FFFFFF"/>
          </a:solidFill>
          <a:ln w="12700">
            <a:miter lim="400000"/>
          </a:ln>
        </p:spPr>
        <p:txBody>
          <a:bodyPr lIns="9313" rIns="9313" anchor="ctr"/>
          <a:lstStyle/>
          <a:p>
            <a:pPr>
              <a:defRPr>
                <a:solidFill>
                  <a:srgbClr val="FFFFFF"/>
                </a:solidFill>
              </a:defRPr>
            </a:pPr>
            <a:endParaRPr sz="244"/>
          </a:p>
        </p:txBody>
      </p:sp>
      <p:sp>
        <p:nvSpPr>
          <p:cNvPr id="266" name="Rectangle 15"/>
          <p:cNvSpPr/>
          <p:nvPr/>
        </p:nvSpPr>
        <p:spPr>
          <a:xfrm rot="16200000">
            <a:off x="1475662" y="3805846"/>
            <a:ext cx="7540802" cy="132662"/>
          </a:xfrm>
          <a:prstGeom prst="rect">
            <a:avLst/>
          </a:prstGeom>
          <a:solidFill>
            <a:srgbClr val="FFFFFF"/>
          </a:solidFill>
          <a:ln w="12700">
            <a:miter lim="400000"/>
          </a:ln>
        </p:spPr>
        <p:txBody>
          <a:bodyPr lIns="9313" rIns="9313" anchor="ctr"/>
          <a:lstStyle/>
          <a:p>
            <a:pPr>
              <a:defRPr>
                <a:solidFill>
                  <a:srgbClr val="FFFFFF"/>
                </a:solidFill>
              </a:defRPr>
            </a:pPr>
            <a:endParaRPr sz="244"/>
          </a:p>
        </p:txBody>
      </p:sp>
      <p:sp>
        <p:nvSpPr>
          <p:cNvPr id="267" name="Rectangle 15"/>
          <p:cNvSpPr/>
          <p:nvPr/>
        </p:nvSpPr>
        <p:spPr>
          <a:xfrm>
            <a:off x="62839" y="3899588"/>
            <a:ext cx="5154574" cy="128442"/>
          </a:xfrm>
          <a:prstGeom prst="rect">
            <a:avLst/>
          </a:prstGeom>
          <a:solidFill>
            <a:srgbClr val="FFFFFF"/>
          </a:solidFill>
          <a:ln w="12700">
            <a:miter lim="400000"/>
          </a:ln>
        </p:spPr>
        <p:txBody>
          <a:bodyPr lIns="9313" rIns="9313" anchor="ctr"/>
          <a:lstStyle/>
          <a:p>
            <a:pPr>
              <a:defRPr>
                <a:solidFill>
                  <a:srgbClr val="FFFFFF"/>
                </a:solidFill>
              </a:defRPr>
            </a:pPr>
            <a:endParaRPr sz="244"/>
          </a:p>
        </p:txBody>
      </p:sp>
      <p:sp>
        <p:nvSpPr>
          <p:cNvPr id="268" name="Rectangle 15"/>
          <p:cNvSpPr/>
          <p:nvPr/>
        </p:nvSpPr>
        <p:spPr>
          <a:xfrm>
            <a:off x="102843" y="3914525"/>
            <a:ext cx="5109843" cy="3730478"/>
          </a:xfrm>
          <a:prstGeom prst="rect">
            <a:avLst/>
          </a:prstGeom>
          <a:solidFill>
            <a:srgbClr val="FFFFFF"/>
          </a:solidFill>
          <a:ln w="12700">
            <a:miter lim="400000"/>
          </a:ln>
        </p:spPr>
        <p:txBody>
          <a:bodyPr lIns="9313" rIns="9313" anchor="ctr"/>
          <a:lstStyle/>
          <a:p>
            <a:pPr>
              <a:defRPr>
                <a:solidFill>
                  <a:srgbClr val="FFFFFF"/>
                </a:solidFill>
              </a:defRPr>
            </a:pPr>
            <a:endParaRPr sz="244"/>
          </a:p>
        </p:txBody>
      </p:sp>
      <p:sp>
        <p:nvSpPr>
          <p:cNvPr id="271" name="1 University of Rochester, Rochester, NY…"/>
          <p:cNvSpPr txBox="1"/>
          <p:nvPr/>
        </p:nvSpPr>
        <p:spPr>
          <a:xfrm>
            <a:off x="254057" y="3072381"/>
            <a:ext cx="2160231" cy="4914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313" rIns="9313">
            <a:spAutoFit/>
          </a:bodyPr>
          <a:lstStyle/>
          <a:p>
            <a:pPr defTabSz="894378">
              <a:lnSpc>
                <a:spcPct val="110000"/>
              </a:lnSpc>
              <a:defRPr sz="3000">
                <a:solidFill>
                  <a:srgbClr val="2C365E"/>
                </a:solidFill>
                <a:latin typeface="Source Sans Pro Regular"/>
                <a:ea typeface="Source Sans Pro Regular"/>
                <a:cs typeface="Source Sans Pro Regular"/>
                <a:sym typeface="Source Sans Pro Regular"/>
              </a:defRPr>
            </a:pPr>
            <a:r>
              <a:rPr sz="800" baseline="31999" dirty="0">
                <a:latin typeface="Source Sans Pro SemiBold"/>
                <a:ea typeface="Source Sans Pro SemiBold"/>
                <a:cs typeface="Source Sans Pro SemiBold"/>
                <a:sym typeface="Source Sans Pro SemiBold"/>
              </a:rPr>
              <a:t>1</a:t>
            </a:r>
            <a:r>
              <a:rPr sz="800" dirty="0"/>
              <a:t> </a:t>
            </a:r>
            <a:r>
              <a:rPr lang="en-US" sz="800" dirty="0"/>
              <a:t>Brigham Young University, Provo Utah</a:t>
            </a:r>
            <a:endParaRPr sz="800" dirty="0"/>
          </a:p>
          <a:p>
            <a:pPr defTabSz="894378">
              <a:lnSpc>
                <a:spcPct val="110000"/>
              </a:lnSpc>
              <a:defRPr sz="3000">
                <a:solidFill>
                  <a:srgbClr val="2C365E"/>
                </a:solidFill>
                <a:latin typeface="Source Sans Pro Regular"/>
                <a:ea typeface="Source Sans Pro Regular"/>
                <a:cs typeface="Source Sans Pro Regular"/>
                <a:sym typeface="Source Sans Pro Regular"/>
              </a:defRPr>
            </a:pPr>
            <a:r>
              <a:rPr sz="800" baseline="31999" dirty="0">
                <a:latin typeface="Source Sans Pro SemiBold"/>
                <a:ea typeface="Source Sans Pro SemiBold"/>
                <a:cs typeface="Source Sans Pro SemiBold"/>
                <a:sym typeface="Source Sans Pro SemiBold"/>
              </a:rPr>
              <a:t>2</a:t>
            </a:r>
            <a:r>
              <a:rPr sz="800" dirty="0">
                <a:latin typeface="Source Sans Pro SemiBold"/>
                <a:ea typeface="Source Sans Pro SemiBold"/>
                <a:cs typeface="Source Sans Pro SemiBold"/>
                <a:sym typeface="Source Sans Pro SemiBold"/>
              </a:rPr>
              <a:t> </a:t>
            </a:r>
            <a:r>
              <a:rPr lang="en-US" sz="800" dirty="0"/>
              <a:t>Fehr and Peers, Los Angeles California</a:t>
            </a:r>
            <a:endParaRPr sz="800" dirty="0"/>
          </a:p>
          <a:p>
            <a:pPr defTabSz="894378">
              <a:lnSpc>
                <a:spcPct val="110000"/>
              </a:lnSpc>
              <a:defRPr sz="3000">
                <a:solidFill>
                  <a:srgbClr val="2C365E"/>
                </a:solidFill>
                <a:latin typeface="Source Sans Pro Regular"/>
                <a:ea typeface="Source Sans Pro Regular"/>
                <a:cs typeface="Source Sans Pro Regular"/>
                <a:sym typeface="Source Sans Pro Regular"/>
              </a:defRPr>
            </a:pPr>
            <a:r>
              <a:rPr sz="800" baseline="31999" dirty="0">
                <a:latin typeface="Source Sans Pro SemiBold"/>
                <a:ea typeface="Source Sans Pro SemiBold"/>
                <a:cs typeface="Source Sans Pro SemiBold"/>
                <a:sym typeface="Source Sans Pro SemiBold"/>
              </a:rPr>
              <a:t>3 </a:t>
            </a:r>
            <a:r>
              <a:rPr lang="en-US" sz="800" dirty="0"/>
              <a:t>Georgia Institute of Technology, Atlanta Georgia</a:t>
            </a:r>
            <a:endParaRPr sz="800" dirty="0"/>
          </a:p>
        </p:txBody>
      </p:sp>
      <p:sp>
        <p:nvSpPr>
          <p:cNvPr id="273" name="(A) Plan, cut, edit, and distill your message. Write a brief, descriptive title. Use a layout that takes advantage of the whole poster. Prepare two versions of your poster intro: a short one and a long one. (B) When another human seems like they might be interested in your work, ask to be sure. Then ask if they want the short intro or the long intro. Don’t be afraid to ask questions to learn about your audience first. Use their background to change your talks up on the fly; they’re not elevator pitches.  (C) Oblige them. Use the graphical abstract for the short version and get into your data figures for the long version. (D) Listen to their verbal and non-verbal responses as you continue the conversation."/>
          <p:cNvSpPr txBox="1"/>
          <p:nvPr/>
        </p:nvSpPr>
        <p:spPr>
          <a:xfrm>
            <a:off x="158265" y="6561248"/>
            <a:ext cx="4941691" cy="10331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313" rIns="9313" numCol="2">
            <a:spAutoFit/>
          </a:bodyPr>
          <a:lstStyle/>
          <a:p>
            <a:pPr marL="93164" indent="-93164" defTabSz="894378">
              <a:lnSpc>
                <a:spcPct val="110000"/>
              </a:lnSpc>
              <a:buAutoNum type="alphaUcParenBoth"/>
              <a:defRPr sz="2500">
                <a:solidFill>
                  <a:srgbClr val="2C365E"/>
                </a:solidFill>
                <a:latin typeface="Source Sans Pro Regular"/>
                <a:ea typeface="Source Sans Pro Regular"/>
                <a:cs typeface="Source Sans Pro Regular"/>
                <a:sym typeface="Source Sans Pro Regular"/>
              </a:defRPr>
            </a:pPr>
            <a:r>
              <a:rPr lang="en-US" sz="700" dirty="0"/>
              <a:t> The Trust for Public Lands develops a “Park Score” for a city based on the percent of people who live within a 10-minute walk of a public park, the total public park acreage, and a number of other factors. This allows for cities to be easily compared against each other, but in a place like New York almost the entire city is within the threshold.</a:t>
            </a:r>
          </a:p>
          <a:p>
            <a:pPr marL="93164" indent="-93164" defTabSz="894378">
              <a:lnSpc>
                <a:spcPct val="110000"/>
              </a:lnSpc>
              <a:buAutoNum type="alphaUcParenBoth"/>
              <a:defRPr sz="2500">
                <a:solidFill>
                  <a:srgbClr val="2C365E"/>
                </a:solidFill>
                <a:latin typeface="Source Sans Pro Regular"/>
                <a:ea typeface="Source Sans Pro Regular"/>
                <a:cs typeface="Source Sans Pro Regular"/>
                <a:sym typeface="Source Sans Pro Regular"/>
              </a:defRPr>
            </a:pPr>
            <a:endParaRPr lang="en-US" sz="700" dirty="0"/>
          </a:p>
          <a:p>
            <a:pPr marL="93164" indent="-93164" defTabSz="894378">
              <a:lnSpc>
                <a:spcPct val="110000"/>
              </a:lnSpc>
              <a:buAutoNum type="alphaUcParenBoth"/>
              <a:defRPr sz="2500">
                <a:solidFill>
                  <a:srgbClr val="2C365E"/>
                </a:solidFill>
                <a:latin typeface="Source Sans Pro Regular"/>
                <a:ea typeface="Source Sans Pro Regular"/>
                <a:cs typeface="Source Sans Pro Regular"/>
                <a:sym typeface="Source Sans Pro Regular"/>
              </a:defRPr>
            </a:pPr>
            <a:endParaRPr lang="en-US" sz="700" dirty="0"/>
          </a:p>
          <a:p>
            <a:pPr marL="93164" indent="-93164" defTabSz="894378">
              <a:lnSpc>
                <a:spcPct val="110000"/>
              </a:lnSpc>
              <a:buAutoNum type="alphaUcParenBoth"/>
              <a:defRPr sz="2500">
                <a:solidFill>
                  <a:srgbClr val="2C365E"/>
                </a:solidFill>
                <a:latin typeface="Source Sans Pro Regular"/>
                <a:ea typeface="Source Sans Pro Regular"/>
                <a:cs typeface="Source Sans Pro Regular"/>
                <a:sym typeface="Source Sans Pro Regular"/>
              </a:defRPr>
            </a:pPr>
            <a:r>
              <a:rPr lang="en-US" sz="700" dirty="0"/>
              <a:t> By weighting a neighborhood (census tract) based on the acreage of nearby parks and the travel costs, we can show that some neighborhoods have more options, and therefore more access, than others. This access is correlated with public health outcomes at the neighborhood level.</a:t>
            </a:r>
          </a:p>
        </p:txBody>
      </p:sp>
      <p:sp>
        <p:nvSpPr>
          <p:cNvPr id="275" name="Correspondence: derek_crowe@urmc.rochester.edu"/>
          <p:cNvSpPr txBox="1"/>
          <p:nvPr/>
        </p:nvSpPr>
        <p:spPr>
          <a:xfrm>
            <a:off x="254056" y="3506299"/>
            <a:ext cx="2894139" cy="2208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313" rIns="9313">
            <a:spAutoFit/>
          </a:bodyPr>
          <a:lstStyle/>
          <a:p>
            <a:pPr defTabSz="894378">
              <a:lnSpc>
                <a:spcPct val="110000"/>
              </a:lnSpc>
              <a:defRPr sz="3000">
                <a:solidFill>
                  <a:srgbClr val="2C365E"/>
                </a:solidFill>
                <a:latin typeface="Source Sans Pro Regular"/>
                <a:ea typeface="Source Sans Pro Regular"/>
                <a:cs typeface="Source Sans Pro Regular"/>
                <a:sym typeface="Source Sans Pro Regular"/>
              </a:defRPr>
            </a:pPr>
            <a:r>
              <a:rPr sz="800" dirty="0">
                <a:latin typeface="Source Sans Pro SemiBold"/>
                <a:ea typeface="Source Sans Pro SemiBold"/>
                <a:cs typeface="Source Sans Pro SemiBold"/>
                <a:sym typeface="Source Sans Pro SemiBold"/>
              </a:rPr>
              <a:t>Correspondence</a:t>
            </a:r>
            <a:r>
              <a:rPr sz="800" dirty="0"/>
              <a:t>: </a:t>
            </a:r>
            <a:r>
              <a:rPr lang="en-US" sz="800" dirty="0">
                <a:hlinkClick r:id="rId3"/>
              </a:rPr>
              <a:t>gregmacfarlane@byu.edu</a:t>
            </a:r>
            <a:endParaRPr sz="800" dirty="0">
              <a:hlinkClick r:id="rId4"/>
            </a:endParaRPr>
          </a:p>
        </p:txBody>
      </p:sp>
      <mc:AlternateContent xmlns:mc="http://schemas.openxmlformats.org/markup-compatibility/2006">
        <mc:Choice xmlns:a14="http://schemas.microsoft.com/office/drawing/2010/main" Requires="a14">
          <p:sp>
            <p:nvSpPr>
              <p:cNvPr id="289" name="Title 4"/>
              <p:cNvSpPr txBox="1"/>
              <p:nvPr/>
            </p:nvSpPr>
            <p:spPr>
              <a:xfrm>
                <a:off x="7735441" y="186320"/>
                <a:ext cx="2132098" cy="2637617"/>
              </a:xfrm>
              <a:prstGeom prst="rect">
                <a:avLst/>
              </a:prstGeom>
              <a:ln w="12700">
                <a:miter lim="400000"/>
              </a:ln>
              <a:extLst>
                <a:ext uri="{C572A759-6A51-4108-AA02-DFA0A04FC94B}">
                  <ma14:wrappingTextBoxFlag xmlns:ma14="http://schemas.microsoft.com/office/mac/drawingml/2011/main" xmlns:m="http://schemas.openxmlformats.org/officeDocument/2006/math" xmlns="" val="1"/>
                </a:ext>
              </a:extLst>
            </p:spPr>
            <p:txBody>
              <a:bodyPr lIns="9313" rIns="9313">
                <a:noAutofit/>
              </a:bodyPr>
              <a:lstStyle/>
              <a:p>
                <a:pPr defTabSz="652895">
                  <a:spcBef>
                    <a:spcPts val="285"/>
                  </a:spcBef>
                  <a:defRPr sz="5475">
                    <a:solidFill>
                      <a:srgbClr val="2C365E"/>
                    </a:solidFill>
                    <a:latin typeface="Source Sans Pro Bold"/>
                    <a:ea typeface="Source Sans Pro Bold"/>
                    <a:cs typeface="Source Sans Pro Bold"/>
                    <a:sym typeface="Source Sans Pro Bold"/>
                  </a:defRPr>
                </a:pPr>
                <a:r>
                  <a:rPr lang="en-US" sz="900" dirty="0"/>
                  <a:t>Choice model log-sums</a:t>
                </a:r>
              </a:p>
              <a:p>
                <a:pPr defTabSz="652895">
                  <a:spcBef>
                    <a:spcPts val="428"/>
                  </a:spcBef>
                  <a:defRPr sz="2409">
                    <a:solidFill>
                      <a:srgbClr val="2C365E"/>
                    </a:solidFill>
                    <a:latin typeface="Source Sans Pro Bold"/>
                    <a:ea typeface="Source Sans Pro Bold"/>
                    <a:cs typeface="Source Sans Pro Bold"/>
                    <a:sym typeface="Source Sans Pro Bold"/>
                  </a:defRPr>
                </a:pPr>
                <a:r>
                  <a:rPr lang="en-US" sz="700" dirty="0">
                    <a:latin typeface="Source Sans Pro Regular"/>
                    <a:ea typeface="Source Sans Pro Regular"/>
                    <a:cs typeface="Source Sans Pro Regular"/>
                    <a:sym typeface="Source Sans Pro Regular"/>
                  </a:rPr>
                  <a:t>Probability of choosing between park </a:t>
                </a:r>
                <a14:m>
                  <m:oMath xmlns:m="http://schemas.openxmlformats.org/officeDocument/2006/math">
                    <m:r>
                      <a:rPr lang="en-US" sz="700" i="1">
                        <a:latin typeface="Cambria Math" panose="02040503050406030204" pitchFamily="18" charset="0"/>
                        <a:ea typeface="Source Sans Pro Regular"/>
                        <a:cs typeface="Source Sans Pro Regular"/>
                        <a:sym typeface="Source Sans Pro Regular"/>
                      </a:rPr>
                      <m:t>𝐴</m:t>
                    </m:r>
                  </m:oMath>
                </a14:m>
                <a:r>
                  <a:rPr lang="en-US" sz="700" dirty="0">
                    <a:latin typeface="Source Sans Pro Regular"/>
                    <a:ea typeface="Source Sans Pro Regular"/>
                    <a:cs typeface="Source Sans Pro Regular"/>
                    <a:sym typeface="Source Sans Pro Regular"/>
                  </a:rPr>
                  <a:t> and park </a:t>
                </a:r>
                <a14:m>
                  <m:oMath xmlns:m="http://schemas.openxmlformats.org/officeDocument/2006/math">
                    <m:r>
                      <a:rPr lang="en-US" sz="700" i="1">
                        <a:latin typeface="Cambria Math" panose="02040503050406030204" pitchFamily="18" charset="0"/>
                        <a:ea typeface="Source Sans Pro Regular"/>
                        <a:cs typeface="Source Sans Pro Regular"/>
                        <a:sym typeface="Source Sans Pro Regular"/>
                      </a:rPr>
                      <m:t>𝐵</m:t>
                    </m:r>
                  </m:oMath>
                </a14:m>
                <a:r>
                  <a:rPr lang="en-US" sz="700" dirty="0">
                    <a:latin typeface="Source Sans Pro Regular"/>
                    <a:ea typeface="Source Sans Pro Regular"/>
                    <a:cs typeface="Source Sans Pro Regular"/>
                    <a:sym typeface="Source Sans Pro Regular"/>
                  </a:rPr>
                  <a:t> with different acreages and different distances is:</a:t>
                </a:r>
              </a:p>
              <a:p>
                <a:pPr defTabSz="652895">
                  <a:spcBef>
                    <a:spcPts val="428"/>
                  </a:spcBef>
                  <a:defRPr sz="2409">
                    <a:solidFill>
                      <a:srgbClr val="2C365E"/>
                    </a:solidFill>
                    <a:latin typeface="Source Sans Pro Bold"/>
                    <a:ea typeface="Source Sans Pro Bold"/>
                    <a:cs typeface="Source Sans Pro Bold"/>
                    <a:sym typeface="Source Sans Pro Bold"/>
                  </a:defRPr>
                </a:pPr>
                <a:endParaRPr lang="en-US" sz="700" dirty="0">
                  <a:latin typeface="Source Sans Pro Regular"/>
                  <a:ea typeface="Source Sans Pro Regular"/>
                  <a:cs typeface="Source Sans Pro Regular"/>
                  <a:sym typeface="Source Sans Pro Regular"/>
                </a:endParaRPr>
              </a:p>
              <a:p>
                <a:pPr defTabSz="652895">
                  <a:spcBef>
                    <a:spcPts val="428"/>
                  </a:spcBef>
                  <a:defRPr sz="2409">
                    <a:solidFill>
                      <a:srgbClr val="2C365E"/>
                    </a:solidFill>
                    <a:latin typeface="Source Sans Pro Bold"/>
                    <a:ea typeface="Source Sans Pro Bold"/>
                    <a:cs typeface="Source Sans Pro Bold"/>
                    <a:sym typeface="Source Sans Pro Bold"/>
                  </a:defRPr>
                </a:pPr>
                <a14:m>
                  <m:oMathPara xmlns:m="http://schemas.openxmlformats.org/officeDocument/2006/math">
                    <m:oMathParaPr>
                      <m:jc m:val="centerGroup"/>
                    </m:oMathParaPr>
                    <m:oMath xmlns:m="http://schemas.openxmlformats.org/officeDocument/2006/math">
                      <m:sSub>
                        <m:sSubPr>
                          <m:ctrlPr>
                            <a:rPr lang="en-US" sz="700" i="1">
                              <a:latin typeface="Cambria Math" panose="02040503050406030204" pitchFamily="18" charset="0"/>
                              <a:ea typeface="Source Sans Pro Regular"/>
                              <a:cs typeface="Source Sans Pro Regular"/>
                              <a:sym typeface="Source Sans Pro Regular"/>
                            </a:rPr>
                          </m:ctrlPr>
                        </m:sSubPr>
                        <m:e>
                          <m:r>
                            <a:rPr lang="en-US" sz="700" i="1">
                              <a:latin typeface="Cambria Math" panose="02040503050406030204" pitchFamily="18" charset="0"/>
                              <a:ea typeface="Source Sans Pro Regular"/>
                              <a:cs typeface="Source Sans Pro Regular"/>
                              <a:sym typeface="Source Sans Pro Regular"/>
                            </a:rPr>
                            <m:t>𝑃</m:t>
                          </m:r>
                        </m:e>
                        <m:sub>
                          <m:r>
                            <a:rPr lang="en-US" sz="700" i="1">
                              <a:latin typeface="Cambria Math" panose="02040503050406030204" pitchFamily="18" charset="0"/>
                              <a:ea typeface="Source Sans Pro Regular"/>
                              <a:cs typeface="Source Sans Pro Regular"/>
                              <a:sym typeface="Source Sans Pro Regular"/>
                            </a:rPr>
                            <m:t>𝐴</m:t>
                          </m:r>
                        </m:sub>
                      </m:sSub>
                      <m:r>
                        <a:rPr lang="en-US" sz="700" i="1">
                          <a:latin typeface="Cambria Math" panose="02040503050406030204" pitchFamily="18" charset="0"/>
                          <a:ea typeface="Source Sans Pro Regular"/>
                          <a:cs typeface="Source Sans Pro Regular"/>
                          <a:sym typeface="Source Sans Pro Regular"/>
                        </a:rPr>
                        <m:t>= </m:t>
                      </m:r>
                      <m:f>
                        <m:fPr>
                          <m:ctrlPr>
                            <a:rPr lang="en-US" sz="700" i="1">
                              <a:latin typeface="Cambria Math" panose="02040503050406030204" pitchFamily="18" charset="0"/>
                              <a:sym typeface="Source Sans Pro Regular"/>
                            </a:rPr>
                          </m:ctrlPr>
                        </m:fPr>
                        <m:num>
                          <m:r>
                            <m:rPr>
                              <m:sty m:val="p"/>
                            </m:rPr>
                            <a:rPr lang="en-US" sz="700">
                              <a:latin typeface="Cambria Math" panose="02040503050406030204" pitchFamily="18" charset="0"/>
                              <a:sym typeface="Source Sans Pro Regular"/>
                            </a:rPr>
                            <m:t>exp</m:t>
                          </m:r>
                          <m:r>
                            <a:rPr lang="en-US" sz="700" i="1">
                              <a:latin typeface="Cambria Math" panose="02040503050406030204" pitchFamily="18" charset="0"/>
                              <a:sym typeface="Source Sans Pro Regular"/>
                            </a:rPr>
                            <m:t>⁡(</m:t>
                          </m:r>
                          <m:sSub>
                            <m:sSubPr>
                              <m:ctrlPr>
                                <a:rPr lang="en-US" sz="700" i="1">
                                  <a:latin typeface="Cambria Math" panose="02040503050406030204" pitchFamily="18" charset="0"/>
                                  <a:sym typeface="Source Sans Pro Regular"/>
                                </a:rPr>
                              </m:ctrlPr>
                            </m:sSubPr>
                            <m:e>
                              <m:r>
                                <a:rPr lang="en-US" sz="700" i="1">
                                  <a:latin typeface="Cambria Math" panose="02040503050406030204" pitchFamily="18" charset="0"/>
                                  <a:sym typeface="Source Sans Pro Regular"/>
                                </a:rPr>
                                <m:t>𝑈</m:t>
                              </m:r>
                            </m:e>
                            <m:sub>
                              <m:r>
                                <a:rPr lang="en-US" sz="700" i="1">
                                  <a:latin typeface="Cambria Math" panose="02040503050406030204" pitchFamily="18" charset="0"/>
                                  <a:sym typeface="Source Sans Pro Regular"/>
                                </a:rPr>
                                <m:t>𝐴</m:t>
                              </m:r>
                            </m:sub>
                          </m:sSub>
                          <m:r>
                            <a:rPr lang="en-US" sz="700" i="1">
                              <a:latin typeface="Cambria Math" panose="02040503050406030204" pitchFamily="18" charset="0"/>
                              <a:sym typeface="Source Sans Pro Regular"/>
                            </a:rPr>
                            <m:t>)</m:t>
                          </m:r>
                        </m:num>
                        <m:den>
                          <m:r>
                            <m:rPr>
                              <m:sty m:val="p"/>
                            </m:rPr>
                            <a:rPr lang="en-US" sz="700">
                              <a:latin typeface="Cambria Math" panose="02040503050406030204" pitchFamily="18" charset="0"/>
                              <a:sym typeface="Source Sans Pro Regular"/>
                            </a:rPr>
                            <m:t>exp</m:t>
                          </m:r>
                          <m:r>
                            <a:rPr lang="en-US" sz="700" i="1">
                              <a:latin typeface="Cambria Math" panose="02040503050406030204" pitchFamily="18" charset="0"/>
                              <a:sym typeface="Source Sans Pro Regular"/>
                            </a:rPr>
                            <m:t>⁡(</m:t>
                          </m:r>
                          <m:sSub>
                            <m:sSubPr>
                              <m:ctrlPr>
                                <a:rPr lang="en-US" sz="700" i="1">
                                  <a:latin typeface="Cambria Math" panose="02040503050406030204" pitchFamily="18" charset="0"/>
                                  <a:sym typeface="Source Sans Pro Regular"/>
                                </a:rPr>
                              </m:ctrlPr>
                            </m:sSubPr>
                            <m:e>
                              <m:r>
                                <a:rPr lang="en-US" sz="700" i="1">
                                  <a:latin typeface="Cambria Math" panose="02040503050406030204" pitchFamily="18" charset="0"/>
                                  <a:sym typeface="Source Sans Pro Regular"/>
                                </a:rPr>
                                <m:t>𝑈</m:t>
                              </m:r>
                            </m:e>
                            <m:sub>
                              <m:r>
                                <a:rPr lang="en-US" sz="700" i="1">
                                  <a:latin typeface="Cambria Math" panose="02040503050406030204" pitchFamily="18" charset="0"/>
                                  <a:sym typeface="Source Sans Pro Regular"/>
                                </a:rPr>
                                <m:t>𝐴</m:t>
                              </m:r>
                            </m:sub>
                          </m:sSub>
                          <m:r>
                            <a:rPr lang="en-US" sz="700" i="1">
                              <a:latin typeface="Cambria Math" panose="02040503050406030204" pitchFamily="18" charset="0"/>
                              <a:sym typeface="Source Sans Pro Regular"/>
                            </a:rPr>
                            <m:t>+</m:t>
                          </m:r>
                          <m:sSub>
                            <m:sSubPr>
                              <m:ctrlPr>
                                <a:rPr lang="en-US" sz="700" i="1">
                                  <a:latin typeface="Cambria Math" panose="02040503050406030204" pitchFamily="18" charset="0"/>
                                  <a:sym typeface="Source Sans Pro Regular"/>
                                </a:rPr>
                              </m:ctrlPr>
                            </m:sSubPr>
                            <m:e>
                              <m:r>
                                <a:rPr lang="en-US" sz="700" i="1">
                                  <a:latin typeface="Cambria Math" panose="02040503050406030204" pitchFamily="18" charset="0"/>
                                  <a:sym typeface="Source Sans Pro Regular"/>
                                </a:rPr>
                                <m:t>𝑈</m:t>
                              </m:r>
                            </m:e>
                            <m:sub>
                              <m:r>
                                <a:rPr lang="en-US" sz="700" i="1">
                                  <a:latin typeface="Cambria Math" panose="02040503050406030204" pitchFamily="18" charset="0"/>
                                  <a:sym typeface="Source Sans Pro Regular"/>
                                </a:rPr>
                                <m:t>𝐵</m:t>
                              </m:r>
                            </m:sub>
                          </m:sSub>
                          <m:r>
                            <a:rPr lang="en-US" sz="700" i="1">
                              <a:latin typeface="Cambria Math" panose="02040503050406030204" pitchFamily="18" charset="0"/>
                              <a:sym typeface="Source Sans Pro Regular"/>
                            </a:rPr>
                            <m:t>)</m:t>
                          </m:r>
                        </m:den>
                      </m:f>
                    </m:oMath>
                  </m:oMathPara>
                </a14:m>
                <a:endParaRPr lang="en-US" sz="700" dirty="0">
                  <a:latin typeface="Source Sans Pro Regular"/>
                  <a:sym typeface="Source Sans Pro Regular"/>
                </a:endParaRPr>
              </a:p>
              <a:p>
                <a:pPr defTabSz="652895">
                  <a:spcBef>
                    <a:spcPts val="428"/>
                  </a:spcBef>
                  <a:defRPr sz="2409">
                    <a:solidFill>
                      <a:srgbClr val="2C365E"/>
                    </a:solidFill>
                    <a:latin typeface="Source Sans Pro Bold"/>
                    <a:ea typeface="Source Sans Pro Bold"/>
                    <a:cs typeface="Source Sans Pro Bold"/>
                    <a:sym typeface="Source Sans Pro Bold"/>
                  </a:defRPr>
                </a:pPr>
                <a:endParaRPr lang="en-US" sz="700" dirty="0">
                  <a:latin typeface="Source Sans Pro Regular"/>
                  <a:ea typeface="Source Sans Pro Regular"/>
                  <a:cs typeface="Source Sans Pro Regular"/>
                  <a:sym typeface="Source Sans Pro Regular"/>
                </a:endParaRPr>
              </a:p>
              <a:p>
                <a:pPr defTabSz="652895">
                  <a:spcBef>
                    <a:spcPts val="428"/>
                  </a:spcBef>
                  <a:defRPr sz="2409">
                    <a:solidFill>
                      <a:srgbClr val="2C365E"/>
                    </a:solidFill>
                    <a:latin typeface="Source Sans Pro Bold"/>
                    <a:ea typeface="Source Sans Pro Bold"/>
                    <a:cs typeface="Source Sans Pro Bold"/>
                    <a:sym typeface="Source Sans Pro Bold"/>
                  </a:defRPr>
                </a:pPr>
                <a:r>
                  <a:rPr lang="en-US" sz="700" dirty="0">
                    <a:latin typeface="Source Sans Pro Regular"/>
                    <a:ea typeface="Source Sans Pro Regular"/>
                    <a:cs typeface="Source Sans Pro Regular"/>
                    <a:sym typeface="Source Sans Pro Regular"/>
                  </a:rPr>
                  <a:t>Where </a:t>
                </a:r>
                <a14:m>
                  <m:oMath xmlns:m="http://schemas.openxmlformats.org/officeDocument/2006/math">
                    <m:sSub>
                      <m:sSubPr>
                        <m:ctrlPr>
                          <a:rPr lang="en-US" sz="700" i="1">
                            <a:latin typeface="Cambria Math" panose="02040503050406030204" pitchFamily="18" charset="0"/>
                            <a:ea typeface="Source Sans Pro Regular"/>
                            <a:cs typeface="Source Sans Pro Regular"/>
                            <a:sym typeface="Source Sans Pro Regular"/>
                          </a:rPr>
                        </m:ctrlPr>
                      </m:sSubPr>
                      <m:e>
                        <m:r>
                          <a:rPr lang="en-US" sz="700" i="1">
                            <a:latin typeface="Cambria Math" panose="02040503050406030204" pitchFamily="18" charset="0"/>
                            <a:ea typeface="Source Sans Pro Regular"/>
                            <a:cs typeface="Source Sans Pro Regular"/>
                            <a:sym typeface="Source Sans Pro Regular"/>
                          </a:rPr>
                          <m:t>𝑈</m:t>
                        </m:r>
                      </m:e>
                      <m:sub>
                        <m:r>
                          <a:rPr lang="en-US" sz="700" i="1">
                            <a:latin typeface="Cambria Math" panose="02040503050406030204" pitchFamily="18" charset="0"/>
                            <a:ea typeface="Source Sans Pro Regular"/>
                            <a:cs typeface="Source Sans Pro Regular"/>
                            <a:sym typeface="Source Sans Pro Regular"/>
                          </a:rPr>
                          <m:t>𝐴</m:t>
                        </m:r>
                      </m:sub>
                    </m:sSub>
                  </m:oMath>
                </a14:m>
                <a:r>
                  <a:rPr lang="en-US" sz="700" dirty="0">
                    <a:latin typeface="Source Sans Pro Regular"/>
                    <a:ea typeface="Source Sans Pro Regular"/>
                    <a:cs typeface="Source Sans Pro Regular"/>
                    <a:sym typeface="Source Sans Pro Regular"/>
                  </a:rPr>
                  <a:t> is the </a:t>
                </a:r>
                <a:r>
                  <a:rPr lang="en-US" sz="700" i="1" dirty="0">
                    <a:latin typeface="Source Sans Pro Regular"/>
                    <a:ea typeface="Source Sans Pro Regular"/>
                    <a:cs typeface="Source Sans Pro Regular"/>
                    <a:sym typeface="Source Sans Pro Regular"/>
                  </a:rPr>
                  <a:t>utility</a:t>
                </a:r>
                <a:r>
                  <a:rPr lang="en-US" sz="700" dirty="0">
                    <a:latin typeface="Source Sans Pro Regular"/>
                    <a:ea typeface="Source Sans Pro Regular"/>
                    <a:cs typeface="Source Sans Pro Regular"/>
                    <a:sym typeface="Source Sans Pro Regular"/>
                  </a:rPr>
                  <a:t> of option </a:t>
                </a:r>
                <a14:m>
                  <m:oMath xmlns:m="http://schemas.openxmlformats.org/officeDocument/2006/math">
                    <m:r>
                      <a:rPr lang="en-US" sz="700" i="1">
                        <a:latin typeface="Cambria Math" panose="02040503050406030204" pitchFamily="18" charset="0"/>
                        <a:ea typeface="Source Sans Pro Regular"/>
                        <a:cs typeface="Source Sans Pro Regular"/>
                        <a:sym typeface="Source Sans Pro Regular"/>
                      </a:rPr>
                      <m:t>𝐴</m:t>
                    </m:r>
                  </m:oMath>
                </a14:m>
                <a:r>
                  <a:rPr lang="en-US" sz="700" dirty="0">
                    <a:latin typeface="Source Sans Pro Regular"/>
                    <a:ea typeface="Source Sans Pro Regular"/>
                    <a:cs typeface="Source Sans Pro Regular"/>
                    <a:sym typeface="Source Sans Pro Regular"/>
                  </a:rPr>
                  <a:t>,</a:t>
                </a:r>
              </a:p>
              <a:p>
                <a:pPr defTabSz="652895">
                  <a:spcBef>
                    <a:spcPts val="428"/>
                  </a:spcBef>
                  <a:defRPr sz="2409">
                    <a:solidFill>
                      <a:srgbClr val="2C365E"/>
                    </a:solidFill>
                    <a:latin typeface="Source Sans Pro Bold"/>
                    <a:ea typeface="Source Sans Pro Bold"/>
                    <a:cs typeface="Source Sans Pro Bold"/>
                    <a:sym typeface="Source Sans Pro Bold"/>
                  </a:defRPr>
                </a:pPr>
                <a:endParaRPr lang="en-US" sz="700" dirty="0">
                  <a:latin typeface="Source Sans Pro Regular"/>
                  <a:ea typeface="Source Sans Pro Regular"/>
                  <a:cs typeface="Source Sans Pro Regular"/>
                  <a:sym typeface="Source Sans Pro Regular"/>
                </a:endParaRPr>
              </a:p>
              <a:p>
                <a:pPr defTabSz="652895">
                  <a:spcBef>
                    <a:spcPts val="428"/>
                  </a:spcBef>
                  <a:defRPr sz="2409">
                    <a:solidFill>
                      <a:srgbClr val="2C365E"/>
                    </a:solidFill>
                    <a:latin typeface="Source Sans Pro Bold"/>
                    <a:ea typeface="Source Sans Pro Bold"/>
                    <a:cs typeface="Source Sans Pro Bold"/>
                    <a:sym typeface="Source Sans Pro Bold"/>
                  </a:defRPr>
                </a:pPr>
                <a14:m>
                  <m:oMathPara xmlns:m="http://schemas.openxmlformats.org/officeDocument/2006/math">
                    <m:oMathParaPr>
                      <m:jc m:val="centerGroup"/>
                    </m:oMathParaPr>
                    <m:oMath xmlns:m="http://schemas.openxmlformats.org/officeDocument/2006/math">
                      <m:sSub>
                        <m:sSubPr>
                          <m:ctrlPr>
                            <a:rPr lang="en-US" sz="700" i="1">
                              <a:latin typeface="Cambria Math" panose="02040503050406030204" pitchFamily="18" charset="0"/>
                              <a:ea typeface="Source Sans Pro Regular"/>
                              <a:cs typeface="Source Sans Pro Regular"/>
                              <a:sym typeface="Source Sans Pro Regular"/>
                            </a:rPr>
                          </m:ctrlPr>
                        </m:sSubPr>
                        <m:e>
                          <m:r>
                            <a:rPr lang="en-US" sz="700" i="1">
                              <a:latin typeface="Cambria Math" panose="02040503050406030204" pitchFamily="18" charset="0"/>
                              <a:ea typeface="Source Sans Pro Regular"/>
                              <a:cs typeface="Source Sans Pro Regular"/>
                              <a:sym typeface="Source Sans Pro Regular"/>
                            </a:rPr>
                            <m:t>𝑈</m:t>
                          </m:r>
                        </m:e>
                        <m:sub>
                          <m:r>
                            <a:rPr lang="en-US" sz="700" i="1">
                              <a:latin typeface="Cambria Math" panose="02040503050406030204" pitchFamily="18" charset="0"/>
                              <a:ea typeface="Source Sans Pro Regular"/>
                              <a:cs typeface="Source Sans Pro Regular"/>
                              <a:sym typeface="Source Sans Pro Regular"/>
                            </a:rPr>
                            <m:t>𝐴</m:t>
                          </m:r>
                        </m:sub>
                      </m:sSub>
                      <m:r>
                        <a:rPr lang="en-US" sz="700" i="1">
                          <a:latin typeface="Cambria Math" panose="02040503050406030204" pitchFamily="18" charset="0"/>
                          <a:ea typeface="Source Sans Pro Regular"/>
                          <a:cs typeface="Source Sans Pro Regular"/>
                          <a:sym typeface="Source Sans Pro Regular"/>
                        </a:rPr>
                        <m:t>=</m:t>
                      </m:r>
                      <m:sSub>
                        <m:sSubPr>
                          <m:ctrlPr>
                            <a:rPr lang="en-US" sz="700" i="1">
                              <a:latin typeface="Cambria Math" panose="02040503050406030204" pitchFamily="18" charset="0"/>
                              <a:ea typeface="Source Sans Pro Regular"/>
                              <a:cs typeface="Source Sans Pro Regular"/>
                              <a:sym typeface="Source Sans Pro Regular"/>
                            </a:rPr>
                          </m:ctrlPr>
                        </m:sSubPr>
                        <m:e>
                          <m:r>
                            <a:rPr lang="en-US" sz="700" i="1">
                              <a:latin typeface="Cambria Math" panose="02040503050406030204" pitchFamily="18" charset="0"/>
                              <a:ea typeface="Source Sans Pro Regular"/>
                              <a:cs typeface="Source Sans Pro Regular"/>
                              <a:sym typeface="Source Sans Pro Regular"/>
                            </a:rPr>
                            <m:t>𝛽</m:t>
                          </m:r>
                        </m:e>
                        <m:sub>
                          <m:r>
                            <a:rPr lang="en-US" sz="700" i="1">
                              <a:latin typeface="Cambria Math" panose="02040503050406030204" pitchFamily="18" charset="0"/>
                              <a:ea typeface="Source Sans Pro Regular"/>
                              <a:cs typeface="Source Sans Pro Regular"/>
                              <a:sym typeface="Source Sans Pro Regular"/>
                            </a:rPr>
                            <m:t>1</m:t>
                          </m:r>
                        </m:sub>
                      </m:sSub>
                      <m:r>
                        <a:rPr lang="en-US" sz="700" i="1">
                          <a:latin typeface="Cambria Math" panose="02040503050406030204" pitchFamily="18" charset="0"/>
                          <a:ea typeface="Source Sans Pro Regular"/>
                          <a:cs typeface="Source Sans Pro Regular"/>
                          <a:sym typeface="Source Sans Pro Regular"/>
                        </a:rPr>
                        <m:t>∗</m:t>
                      </m:r>
                      <m:r>
                        <a:rPr lang="en-US" sz="700" i="1">
                          <a:latin typeface="Cambria Math" panose="02040503050406030204" pitchFamily="18" charset="0"/>
                          <a:ea typeface="Source Sans Pro Regular"/>
                          <a:cs typeface="Source Sans Pro Regular"/>
                          <a:sym typeface="Source Sans Pro Regular"/>
                        </a:rPr>
                        <m:t>𝑑𝑖𝑠</m:t>
                      </m:r>
                      <m:sSub>
                        <m:sSubPr>
                          <m:ctrlPr>
                            <a:rPr lang="en-US" sz="700" i="1">
                              <a:latin typeface="Cambria Math" panose="02040503050406030204" pitchFamily="18" charset="0"/>
                              <a:ea typeface="Source Sans Pro Regular"/>
                              <a:cs typeface="Source Sans Pro Regular"/>
                              <a:sym typeface="Source Sans Pro Regular"/>
                            </a:rPr>
                          </m:ctrlPr>
                        </m:sSubPr>
                        <m:e>
                          <m:r>
                            <a:rPr lang="en-US" sz="700" i="1">
                              <a:latin typeface="Cambria Math" panose="02040503050406030204" pitchFamily="18" charset="0"/>
                              <a:ea typeface="Source Sans Pro Regular"/>
                              <a:cs typeface="Source Sans Pro Regular"/>
                              <a:sym typeface="Source Sans Pro Regular"/>
                            </a:rPr>
                            <m:t>𝑡</m:t>
                          </m:r>
                        </m:e>
                        <m:sub>
                          <m:r>
                            <a:rPr lang="en-US" sz="700" i="1">
                              <a:latin typeface="Cambria Math" panose="02040503050406030204" pitchFamily="18" charset="0"/>
                              <a:ea typeface="Source Sans Pro Regular"/>
                              <a:cs typeface="Source Sans Pro Regular"/>
                              <a:sym typeface="Source Sans Pro Regular"/>
                            </a:rPr>
                            <m:t>𝐴</m:t>
                          </m:r>
                        </m:sub>
                      </m:sSub>
                      <m:r>
                        <a:rPr lang="en-US" sz="700" i="1">
                          <a:latin typeface="Cambria Math" panose="02040503050406030204" pitchFamily="18" charset="0"/>
                          <a:ea typeface="Source Sans Pro Regular"/>
                          <a:cs typeface="Source Sans Pro Regular"/>
                          <a:sym typeface="Source Sans Pro Regular"/>
                        </a:rPr>
                        <m:t>+</m:t>
                      </m:r>
                      <m:sSub>
                        <m:sSubPr>
                          <m:ctrlPr>
                            <a:rPr lang="en-US" sz="700" i="1">
                              <a:latin typeface="Cambria Math" panose="02040503050406030204" pitchFamily="18" charset="0"/>
                              <a:ea typeface="Source Sans Pro Regular"/>
                              <a:cs typeface="Source Sans Pro Regular"/>
                              <a:sym typeface="Source Sans Pro Regular"/>
                            </a:rPr>
                          </m:ctrlPr>
                        </m:sSubPr>
                        <m:e>
                          <m:r>
                            <a:rPr lang="en-US" sz="700" i="1">
                              <a:latin typeface="Cambria Math" panose="02040503050406030204" pitchFamily="18" charset="0"/>
                              <a:ea typeface="Source Sans Pro Regular"/>
                              <a:cs typeface="Source Sans Pro Regular"/>
                              <a:sym typeface="Source Sans Pro Regular"/>
                            </a:rPr>
                            <m:t>𝛽</m:t>
                          </m:r>
                        </m:e>
                        <m:sub>
                          <m:r>
                            <a:rPr lang="en-US" sz="700" i="1">
                              <a:latin typeface="Cambria Math" panose="02040503050406030204" pitchFamily="18" charset="0"/>
                              <a:ea typeface="Source Sans Pro Regular"/>
                              <a:cs typeface="Source Sans Pro Regular"/>
                              <a:sym typeface="Source Sans Pro Regular"/>
                            </a:rPr>
                            <m:t>2</m:t>
                          </m:r>
                        </m:sub>
                      </m:sSub>
                      <m:r>
                        <a:rPr lang="en-US" sz="700" i="1">
                          <a:latin typeface="Cambria Math" panose="02040503050406030204" pitchFamily="18" charset="0"/>
                          <a:ea typeface="Source Sans Pro Regular"/>
                          <a:cs typeface="Source Sans Pro Regular"/>
                          <a:sym typeface="Source Sans Pro Regular"/>
                        </a:rPr>
                        <m:t>∗</m:t>
                      </m:r>
                      <m:r>
                        <a:rPr lang="en-US" sz="700" i="1">
                          <a:latin typeface="Cambria Math" panose="02040503050406030204" pitchFamily="18" charset="0"/>
                          <a:ea typeface="Source Sans Pro Regular"/>
                          <a:cs typeface="Source Sans Pro Regular"/>
                          <a:sym typeface="Source Sans Pro Regular"/>
                        </a:rPr>
                        <m:t>𝑠𝑖𝑧</m:t>
                      </m:r>
                      <m:sSub>
                        <m:sSubPr>
                          <m:ctrlPr>
                            <a:rPr lang="en-US" sz="700" i="1">
                              <a:latin typeface="Cambria Math" panose="02040503050406030204" pitchFamily="18" charset="0"/>
                              <a:ea typeface="Source Sans Pro Regular"/>
                              <a:cs typeface="Source Sans Pro Regular"/>
                              <a:sym typeface="Source Sans Pro Regular"/>
                            </a:rPr>
                          </m:ctrlPr>
                        </m:sSubPr>
                        <m:e>
                          <m:r>
                            <a:rPr lang="en-US" sz="700" i="1">
                              <a:latin typeface="Cambria Math" panose="02040503050406030204" pitchFamily="18" charset="0"/>
                              <a:ea typeface="Source Sans Pro Regular"/>
                              <a:cs typeface="Source Sans Pro Regular"/>
                              <a:sym typeface="Source Sans Pro Regular"/>
                            </a:rPr>
                            <m:t>𝑒</m:t>
                          </m:r>
                        </m:e>
                        <m:sub>
                          <m:r>
                            <a:rPr lang="en-US" sz="700" i="1">
                              <a:latin typeface="Cambria Math" panose="02040503050406030204" pitchFamily="18" charset="0"/>
                              <a:ea typeface="Source Sans Pro Regular"/>
                              <a:cs typeface="Source Sans Pro Regular"/>
                              <a:sym typeface="Source Sans Pro Regular"/>
                            </a:rPr>
                            <m:t>𝐴</m:t>
                          </m:r>
                        </m:sub>
                      </m:sSub>
                    </m:oMath>
                  </m:oMathPara>
                </a14:m>
                <a:endParaRPr lang="en-US" sz="700" dirty="0">
                  <a:latin typeface="Source Sans Pro Regular"/>
                  <a:ea typeface="Source Sans Pro Regular"/>
                  <a:cs typeface="Source Sans Pro Regular"/>
                  <a:sym typeface="Source Sans Pro Regular"/>
                </a:endParaRPr>
              </a:p>
              <a:p>
                <a:pPr defTabSz="652895">
                  <a:spcBef>
                    <a:spcPts val="428"/>
                  </a:spcBef>
                  <a:defRPr sz="2409">
                    <a:solidFill>
                      <a:srgbClr val="2C365E"/>
                    </a:solidFill>
                    <a:latin typeface="Source Sans Pro Bold"/>
                    <a:ea typeface="Source Sans Pro Bold"/>
                    <a:cs typeface="Source Sans Pro Bold"/>
                    <a:sym typeface="Source Sans Pro Bold"/>
                  </a:defRPr>
                </a:pPr>
                <a:endParaRPr lang="en-US" sz="700" dirty="0">
                  <a:latin typeface="Source Sans Pro Regular"/>
                  <a:ea typeface="Source Sans Pro Regular"/>
                  <a:cs typeface="Source Sans Pro Regular"/>
                  <a:sym typeface="Source Sans Pro Regular"/>
                </a:endParaRPr>
              </a:p>
              <a:p>
                <a:pPr defTabSz="652895">
                  <a:spcBef>
                    <a:spcPts val="428"/>
                  </a:spcBef>
                  <a:defRPr sz="2409">
                    <a:solidFill>
                      <a:srgbClr val="2C365E"/>
                    </a:solidFill>
                    <a:latin typeface="Source Sans Pro Bold"/>
                    <a:ea typeface="Source Sans Pro Bold"/>
                    <a:cs typeface="Source Sans Pro Bold"/>
                    <a:sym typeface="Source Sans Pro Bold"/>
                  </a:defRPr>
                </a:pPr>
                <a:r>
                  <a:rPr lang="en-US" sz="700" dirty="0">
                    <a:latin typeface="Source Sans Pro Regular"/>
                    <a:ea typeface="Source Sans Pro Regular"/>
                    <a:cs typeface="Source Sans Pro Regular"/>
                    <a:sym typeface="Source Sans Pro Regular"/>
                  </a:rPr>
                  <a:t>The log of the sum in the denominator (the log-sum) is the </a:t>
                </a:r>
                <a:r>
                  <a:rPr lang="en-US" sz="700" i="1" dirty="0">
                    <a:latin typeface="Source Sans Pro Regular"/>
                    <a:ea typeface="Source Sans Pro Regular"/>
                    <a:cs typeface="Source Sans Pro Regular"/>
                    <a:sym typeface="Source Sans Pro Regular"/>
                  </a:rPr>
                  <a:t>consumer</a:t>
                </a:r>
                <a:r>
                  <a:rPr lang="en-US" sz="700" dirty="0">
                    <a:latin typeface="Source Sans Pro Regular"/>
                    <a:ea typeface="Source Sans Pro Regular"/>
                    <a:cs typeface="Source Sans Pro Regular"/>
                    <a:sym typeface="Source Sans Pro Regular"/>
                  </a:rPr>
                  <a:t> </a:t>
                </a:r>
                <a:r>
                  <a:rPr lang="en-US" sz="700" i="1" dirty="0">
                    <a:latin typeface="Source Sans Pro Regular"/>
                    <a:ea typeface="Source Sans Pro Regular"/>
                    <a:cs typeface="Source Sans Pro Regular"/>
                    <a:sym typeface="Source Sans Pro Regular"/>
                  </a:rPr>
                  <a:t>surplus</a:t>
                </a:r>
                <a:r>
                  <a:rPr lang="en-US" sz="700" dirty="0">
                    <a:latin typeface="Source Sans Pro Regular"/>
                    <a:ea typeface="Source Sans Pro Regular"/>
                    <a:cs typeface="Source Sans Pro Regular"/>
                    <a:sym typeface="Source Sans Pro Regular"/>
                  </a:rPr>
                  <a:t>, or the total value, of the choice set.</a:t>
                </a:r>
              </a:p>
              <a:p>
                <a:pPr defTabSz="652895">
                  <a:spcBef>
                    <a:spcPts val="428"/>
                  </a:spcBef>
                  <a:defRPr sz="2409">
                    <a:solidFill>
                      <a:srgbClr val="2C365E"/>
                    </a:solidFill>
                    <a:latin typeface="Source Sans Pro Bold"/>
                    <a:ea typeface="Source Sans Pro Bold"/>
                    <a:cs typeface="Source Sans Pro Bold"/>
                    <a:sym typeface="Source Sans Pro Bold"/>
                  </a:defRPr>
                </a:pPr>
                <a14:m>
                  <m:oMathPara xmlns:m="http://schemas.openxmlformats.org/officeDocument/2006/math">
                    <m:oMathParaPr>
                      <m:jc m:val="centerGroup"/>
                    </m:oMathParaPr>
                    <m:oMath xmlns:m="http://schemas.openxmlformats.org/officeDocument/2006/math">
                      <m:r>
                        <a:rPr lang="en-US" sz="700" i="1">
                          <a:latin typeface="Cambria Math" panose="02040503050406030204" pitchFamily="18" charset="0"/>
                          <a:ea typeface="Source Sans Pro Regular"/>
                          <a:cs typeface="Source Sans Pro Regular"/>
                          <a:sym typeface="Source Sans Pro Regular"/>
                        </a:rPr>
                        <m:t>𝐶𝑆</m:t>
                      </m:r>
                      <m:r>
                        <a:rPr lang="en-US" sz="700" i="1">
                          <a:latin typeface="Cambria Math" panose="02040503050406030204" pitchFamily="18" charset="0"/>
                          <a:ea typeface="Source Sans Pro Regular"/>
                          <a:cs typeface="Source Sans Pro Regular"/>
                          <a:sym typeface="Source Sans Pro Regular"/>
                        </a:rPr>
                        <m:t>=</m:t>
                      </m:r>
                      <m:r>
                        <m:rPr>
                          <m:sty m:val="p"/>
                        </m:rPr>
                        <a:rPr lang="en-US" sz="700">
                          <a:latin typeface="Cambria Math" panose="02040503050406030204" pitchFamily="18" charset="0"/>
                          <a:ea typeface="Source Sans Pro Regular"/>
                          <a:cs typeface="Source Sans Pro Regular"/>
                          <a:sym typeface="Source Sans Pro Regular"/>
                        </a:rPr>
                        <m:t>log</m:t>
                      </m:r>
                      <m:r>
                        <a:rPr lang="en-US" sz="700" i="1">
                          <a:latin typeface="Cambria Math" panose="02040503050406030204" pitchFamily="18" charset="0"/>
                          <a:ea typeface="Source Sans Pro Regular"/>
                          <a:cs typeface="Source Sans Pro Regular"/>
                          <a:sym typeface="Source Sans Pro Regular"/>
                        </a:rPr>
                        <m:t>⁡(</m:t>
                      </m:r>
                      <m:r>
                        <m:rPr>
                          <m:sty m:val="p"/>
                        </m:rPr>
                        <a:rPr lang="en-US" sz="700">
                          <a:latin typeface="Cambria Math" panose="02040503050406030204" pitchFamily="18" charset="0"/>
                          <a:ea typeface="Source Sans Pro Regular"/>
                          <a:cs typeface="Source Sans Pro Regular"/>
                          <a:sym typeface="Source Sans Pro Regular"/>
                        </a:rPr>
                        <m:t>exp</m:t>
                      </m:r>
                      <m:func>
                        <m:funcPr>
                          <m:ctrlPr>
                            <a:rPr lang="en-US" sz="700" i="1">
                              <a:latin typeface="Cambria Math" panose="02040503050406030204" pitchFamily="18" charset="0"/>
                              <a:ea typeface="Source Sans Pro Regular"/>
                              <a:cs typeface="Source Sans Pro Regular"/>
                              <a:sym typeface="Source Sans Pro Regular"/>
                            </a:rPr>
                          </m:ctrlPr>
                        </m:funcPr>
                        <m:fName>
                          <m:r>
                            <a:rPr lang="en-US" sz="700" i="1">
                              <a:latin typeface="Cambria Math" panose="02040503050406030204" pitchFamily="18" charset="0"/>
                              <a:ea typeface="Source Sans Pro Regular"/>
                              <a:cs typeface="Source Sans Pro Regular"/>
                              <a:sym typeface="Source Sans Pro Regular"/>
                            </a:rPr>
                            <m:t>∑</m:t>
                          </m:r>
                        </m:fName>
                        <m:e>
                          <m:d>
                            <m:dPr>
                              <m:ctrlPr>
                                <a:rPr lang="en-US" sz="700" i="1">
                                  <a:latin typeface="Cambria Math" panose="02040503050406030204" pitchFamily="18" charset="0"/>
                                  <a:ea typeface="Source Sans Pro Regular"/>
                                  <a:cs typeface="Source Sans Pro Regular"/>
                                  <a:sym typeface="Source Sans Pro Regular"/>
                                </a:rPr>
                              </m:ctrlPr>
                            </m:dPr>
                            <m:e>
                              <m:sSub>
                                <m:sSubPr>
                                  <m:ctrlPr>
                                    <a:rPr lang="en-US" sz="700" i="1">
                                      <a:latin typeface="Cambria Math" panose="02040503050406030204" pitchFamily="18" charset="0"/>
                                      <a:ea typeface="Source Sans Pro Regular"/>
                                      <a:cs typeface="Source Sans Pro Regular"/>
                                      <a:sym typeface="Source Sans Pro Regular"/>
                                    </a:rPr>
                                  </m:ctrlPr>
                                </m:sSubPr>
                                <m:e>
                                  <m:r>
                                    <a:rPr lang="en-US" sz="700" i="1">
                                      <a:latin typeface="Cambria Math" panose="02040503050406030204" pitchFamily="18" charset="0"/>
                                      <a:ea typeface="Source Sans Pro Regular"/>
                                      <a:cs typeface="Source Sans Pro Regular"/>
                                      <a:sym typeface="Source Sans Pro Regular"/>
                                    </a:rPr>
                                    <m:t>𝑈</m:t>
                                  </m:r>
                                </m:e>
                                <m:sub>
                                  <m:r>
                                    <a:rPr lang="en-US" sz="700" i="1">
                                      <a:latin typeface="Cambria Math" panose="02040503050406030204" pitchFamily="18" charset="0"/>
                                      <a:ea typeface="Source Sans Pro Regular"/>
                                      <a:cs typeface="Source Sans Pro Regular"/>
                                      <a:sym typeface="Source Sans Pro Regular"/>
                                    </a:rPr>
                                    <m:t>𝐴</m:t>
                                  </m:r>
                                </m:sub>
                              </m:sSub>
                              <m:r>
                                <a:rPr lang="en-US" sz="700" i="1">
                                  <a:latin typeface="Cambria Math" panose="02040503050406030204" pitchFamily="18" charset="0"/>
                                  <a:ea typeface="Source Sans Pro Regular"/>
                                  <a:cs typeface="Source Sans Pro Regular"/>
                                  <a:sym typeface="Source Sans Pro Regular"/>
                                </a:rPr>
                                <m:t>+</m:t>
                              </m:r>
                              <m:sSub>
                                <m:sSubPr>
                                  <m:ctrlPr>
                                    <a:rPr lang="en-US" sz="700" i="1">
                                      <a:latin typeface="Cambria Math" panose="02040503050406030204" pitchFamily="18" charset="0"/>
                                      <a:ea typeface="Source Sans Pro Regular"/>
                                      <a:cs typeface="Source Sans Pro Regular"/>
                                      <a:sym typeface="Source Sans Pro Regular"/>
                                    </a:rPr>
                                  </m:ctrlPr>
                                </m:sSubPr>
                                <m:e>
                                  <m:r>
                                    <a:rPr lang="en-US" sz="700" i="1">
                                      <a:latin typeface="Cambria Math" panose="02040503050406030204" pitchFamily="18" charset="0"/>
                                      <a:ea typeface="Source Sans Pro Regular"/>
                                      <a:cs typeface="Source Sans Pro Regular"/>
                                      <a:sym typeface="Source Sans Pro Regular"/>
                                    </a:rPr>
                                    <m:t>𝑈</m:t>
                                  </m:r>
                                </m:e>
                                <m:sub>
                                  <m:r>
                                    <a:rPr lang="en-US" sz="700" i="1">
                                      <a:latin typeface="Cambria Math" panose="02040503050406030204" pitchFamily="18" charset="0"/>
                                      <a:ea typeface="Source Sans Pro Regular"/>
                                      <a:cs typeface="Source Sans Pro Regular"/>
                                      <a:sym typeface="Source Sans Pro Regular"/>
                                    </a:rPr>
                                    <m:t>𝐵</m:t>
                                  </m:r>
                                </m:sub>
                              </m:sSub>
                            </m:e>
                          </m:d>
                        </m:e>
                      </m:func>
                      <m:r>
                        <a:rPr lang="en-US" sz="700" i="1">
                          <a:latin typeface="Cambria Math" panose="02040503050406030204" pitchFamily="18" charset="0"/>
                          <a:ea typeface="Source Sans Pro Regular"/>
                          <a:cs typeface="Source Sans Pro Regular"/>
                          <a:sym typeface="Source Sans Pro Regular"/>
                        </a:rPr>
                        <m:t>)</m:t>
                      </m:r>
                    </m:oMath>
                  </m:oMathPara>
                </a14:m>
                <a:endParaRPr lang="en-US" sz="700" dirty="0">
                  <a:latin typeface="Source Sans Pro Regular"/>
                  <a:ea typeface="Source Sans Pro Regular"/>
                  <a:cs typeface="Source Sans Pro Regular"/>
                  <a:sym typeface="Source Sans Pro Regular"/>
                </a:endParaRPr>
              </a:p>
              <a:p>
                <a:pPr defTabSz="652895">
                  <a:spcBef>
                    <a:spcPts val="428"/>
                  </a:spcBef>
                  <a:defRPr sz="2409">
                    <a:solidFill>
                      <a:srgbClr val="2C365E"/>
                    </a:solidFill>
                    <a:latin typeface="Source Sans Pro Bold"/>
                    <a:ea typeface="Source Sans Pro Bold"/>
                    <a:cs typeface="Source Sans Pro Bold"/>
                    <a:sym typeface="Source Sans Pro Bold"/>
                  </a:defRPr>
                </a:pPr>
                <a:endParaRPr lang="en-US" sz="700" dirty="0">
                  <a:latin typeface="Source Sans Pro Regular"/>
                  <a:ea typeface="Source Sans Pro Regular"/>
                  <a:cs typeface="Source Sans Pro Regular"/>
                  <a:sym typeface="Source Sans Pro Regular"/>
                </a:endParaRPr>
              </a:p>
              <a:p>
                <a:pPr defTabSz="652895">
                  <a:spcBef>
                    <a:spcPts val="428"/>
                  </a:spcBef>
                  <a:defRPr sz="2409">
                    <a:solidFill>
                      <a:srgbClr val="2C365E"/>
                    </a:solidFill>
                    <a:latin typeface="Source Sans Pro Bold"/>
                    <a:ea typeface="Source Sans Pro Bold"/>
                    <a:cs typeface="Source Sans Pro Bold"/>
                    <a:sym typeface="Source Sans Pro Bold"/>
                  </a:defRPr>
                </a:pPr>
                <a:r>
                  <a:rPr lang="en-US" sz="700" dirty="0">
                    <a:latin typeface="Source Sans Pro Regular"/>
                    <a:ea typeface="Source Sans Pro Regular"/>
                    <a:cs typeface="Source Sans Pro Regular"/>
                    <a:sym typeface="Source Sans Pro Regular"/>
                  </a:rPr>
                  <a:t>People who are closer to more and larger parks – who have better choice sets  – have higher measured log-sums. </a:t>
                </a:r>
              </a:p>
            </p:txBody>
          </p:sp>
        </mc:Choice>
        <mc:Fallback>
          <p:sp>
            <p:nvSpPr>
              <p:cNvPr id="289" name="Title 4"/>
              <p:cNvSpPr txBox="1">
                <a:spLocks noRot="1" noChangeAspect="1" noMove="1" noResize="1" noEditPoints="1" noAdjustHandles="1" noChangeArrowheads="1" noChangeShapeType="1" noTextEdit="1"/>
              </p:cNvSpPr>
              <p:nvPr/>
            </p:nvSpPr>
            <p:spPr>
              <a:xfrm>
                <a:off x="7735441" y="186320"/>
                <a:ext cx="2132098" cy="2637617"/>
              </a:xfrm>
              <a:prstGeom prst="rect">
                <a:avLst/>
              </a:prstGeom>
              <a:blipFill>
                <a:blip r:embed="rId5"/>
                <a:stretch>
                  <a:fillRect l="-2367"/>
                </a:stretch>
              </a:blip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a:noFill/>
                  </a:rPr>
                  <a:t> </a:t>
                </a:r>
              </a:p>
            </p:txBody>
          </p:sp>
        </mc:Fallback>
      </mc:AlternateContent>
      <p:sp>
        <p:nvSpPr>
          <p:cNvPr id="296" name="Title 4"/>
          <p:cNvSpPr txBox="1"/>
          <p:nvPr/>
        </p:nvSpPr>
        <p:spPr>
          <a:xfrm>
            <a:off x="254056" y="2645254"/>
            <a:ext cx="4294796" cy="3671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313" rIns="9313">
            <a:normAutofit/>
          </a:bodyPr>
          <a:lstStyle/>
          <a:p>
            <a:pPr defTabSz="894378">
              <a:defRPr sz="4500">
                <a:solidFill>
                  <a:srgbClr val="2C365E"/>
                </a:solidFill>
                <a:latin typeface="Source Sans Pro Regular"/>
                <a:ea typeface="Source Sans Pro Regular"/>
                <a:cs typeface="Source Sans Pro Regular"/>
                <a:sym typeface="Source Sans Pro Regular"/>
              </a:defRPr>
            </a:pPr>
            <a:r>
              <a:rPr lang="en-US" sz="1000" dirty="0">
                <a:latin typeface="Source Sans Pro Bold"/>
                <a:ea typeface="Source Sans Pro Bold"/>
                <a:cs typeface="Source Sans Pro Bold"/>
                <a:sym typeface="Source Sans Pro Bold"/>
              </a:rPr>
              <a:t>Greg Macfarlane</a:t>
            </a:r>
            <a:r>
              <a:rPr sz="1000" baseline="31999" dirty="0"/>
              <a:t>1</a:t>
            </a:r>
            <a:r>
              <a:rPr sz="1000" dirty="0"/>
              <a:t>, </a:t>
            </a:r>
            <a:r>
              <a:rPr lang="en-US" sz="1000" dirty="0"/>
              <a:t>Nico Boyd</a:t>
            </a:r>
            <a:r>
              <a:rPr lang="en-US" sz="1000" baseline="31999" dirty="0"/>
              <a:t>2</a:t>
            </a:r>
            <a:r>
              <a:rPr sz="1000" dirty="0"/>
              <a:t>, </a:t>
            </a:r>
            <a:r>
              <a:rPr lang="en-US" sz="1000" dirty="0"/>
              <a:t>John E. Taylor</a:t>
            </a:r>
            <a:r>
              <a:rPr lang="en-US" sz="1000" baseline="31999" dirty="0"/>
              <a:t>3</a:t>
            </a:r>
            <a:r>
              <a:rPr sz="1000" dirty="0"/>
              <a:t>,</a:t>
            </a:r>
            <a:r>
              <a:rPr lang="en-US" sz="1000" dirty="0"/>
              <a:t> Kari Watkins</a:t>
            </a:r>
            <a:r>
              <a:rPr lang="en-US" sz="1000" baseline="31999" dirty="0"/>
              <a:t>3</a:t>
            </a:r>
            <a:r>
              <a:rPr sz="1000" dirty="0"/>
              <a:t> </a:t>
            </a:r>
            <a:endParaRPr sz="1000" baseline="31999" dirty="0"/>
          </a:p>
        </p:txBody>
      </p:sp>
      <p:sp>
        <p:nvSpPr>
          <p:cNvPr id="297" name="Title 4"/>
          <p:cNvSpPr txBox="1"/>
          <p:nvPr/>
        </p:nvSpPr>
        <p:spPr>
          <a:xfrm>
            <a:off x="5374265" y="3105275"/>
            <a:ext cx="3204534" cy="3550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313" rIns="9313">
            <a:normAutofit/>
          </a:bodyPr>
          <a:lstStyle>
            <a:lvl1pPr defTabSz="2984601">
              <a:spcBef>
                <a:spcPts val="1300"/>
              </a:spcBef>
              <a:defRPr sz="5100">
                <a:solidFill>
                  <a:srgbClr val="2C365E"/>
                </a:solidFill>
                <a:latin typeface="Source Sans Pro Bold"/>
                <a:ea typeface="Source Sans Pro Bold"/>
                <a:cs typeface="Source Sans Pro Bold"/>
                <a:sym typeface="Source Sans Pro Bold"/>
              </a:defRPr>
            </a:lvl1pPr>
          </a:lstStyle>
          <a:p>
            <a:r>
              <a:rPr lang="en-US" sz="1039" dirty="0"/>
              <a:t>Park access is correlated with neighborhood-level obesity</a:t>
            </a:r>
            <a:endParaRPr sz="1039" dirty="0"/>
          </a:p>
        </p:txBody>
      </p:sp>
      <p:sp>
        <p:nvSpPr>
          <p:cNvPr id="300" name="Title 4"/>
          <p:cNvSpPr txBox="1"/>
          <p:nvPr/>
        </p:nvSpPr>
        <p:spPr>
          <a:xfrm>
            <a:off x="5513679" y="291719"/>
            <a:ext cx="1781959" cy="24907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313" rIns="9313">
            <a:normAutofit lnSpcReduction="10000"/>
          </a:bodyPr>
          <a:lstStyle/>
          <a:p>
            <a:pPr defTabSz="894378">
              <a:spcBef>
                <a:spcPts val="407"/>
              </a:spcBef>
              <a:defRPr sz="7500">
                <a:solidFill>
                  <a:srgbClr val="2C365E"/>
                </a:solidFill>
                <a:latin typeface="Source Sans Pro Bold"/>
                <a:ea typeface="Source Sans Pro Bold"/>
                <a:cs typeface="Source Sans Pro Bold"/>
                <a:sym typeface="Source Sans Pro Bold"/>
              </a:defRPr>
            </a:pPr>
            <a:r>
              <a:rPr sz="1528" dirty="0"/>
              <a:t>Highlights</a:t>
            </a:r>
          </a:p>
          <a:p>
            <a:pPr marL="102154" indent="-102154" defTabSz="894378">
              <a:spcBef>
                <a:spcPts val="367"/>
              </a:spcBef>
              <a:buSzPct val="100000"/>
              <a:buChar char="•"/>
              <a:defRPr sz="3500">
                <a:solidFill>
                  <a:srgbClr val="2C365E"/>
                </a:solidFill>
                <a:latin typeface="Source Sans Pro Bold"/>
                <a:ea typeface="Source Sans Pro Bold"/>
                <a:cs typeface="Source Sans Pro Bold"/>
                <a:sym typeface="Source Sans Pro Bold"/>
              </a:defRPr>
            </a:pPr>
            <a:r>
              <a:rPr lang="en-US" sz="900" dirty="0">
                <a:latin typeface="Source Sans Pro Regular"/>
                <a:ea typeface="Source Sans Pro Regular"/>
                <a:cs typeface="Source Sans Pro Regular"/>
                <a:sym typeface="Source Sans Pro Regular"/>
              </a:rPr>
              <a:t>In places with many parks, most people will have 10-minute walk access. But this does not mean all access is the same.</a:t>
            </a:r>
            <a:endParaRPr sz="900" dirty="0">
              <a:latin typeface="Source Sans Pro Regular"/>
              <a:ea typeface="Source Sans Pro Regular"/>
              <a:cs typeface="Source Sans Pro Regular"/>
              <a:sym typeface="Source Sans Pro Regular"/>
            </a:endParaRPr>
          </a:p>
          <a:p>
            <a:pPr marL="102154" indent="-102154" defTabSz="894378">
              <a:spcBef>
                <a:spcPts val="367"/>
              </a:spcBef>
              <a:buSzPct val="100000"/>
              <a:buChar char="•"/>
              <a:defRPr sz="3500">
                <a:solidFill>
                  <a:srgbClr val="2C365E"/>
                </a:solidFill>
                <a:latin typeface="Source Sans Pro Bold"/>
                <a:ea typeface="Source Sans Pro Bold"/>
                <a:cs typeface="Source Sans Pro Bold"/>
                <a:sym typeface="Source Sans Pro Bold"/>
              </a:defRPr>
            </a:pPr>
            <a:r>
              <a:rPr lang="en-US" sz="900" dirty="0">
                <a:latin typeface="Source Sans Pro Regular"/>
                <a:ea typeface="Source Sans Pro Regular"/>
                <a:cs typeface="Source Sans Pro Regular"/>
                <a:sym typeface="Source Sans Pro Regular"/>
              </a:rPr>
              <a:t>If we can establish how far people are willing to travel to access different park amenities, then we can create a continuous accessibility measure.</a:t>
            </a:r>
            <a:endParaRPr sz="900" dirty="0">
              <a:latin typeface="Source Sans Pro Regular"/>
              <a:ea typeface="Source Sans Pro Regular"/>
              <a:cs typeface="Source Sans Pro Regular"/>
              <a:sym typeface="Source Sans Pro Regular"/>
            </a:endParaRPr>
          </a:p>
          <a:p>
            <a:pPr marL="102154" indent="-102154" defTabSz="894378">
              <a:spcBef>
                <a:spcPts val="367"/>
              </a:spcBef>
              <a:buSzPct val="100000"/>
              <a:buChar char="•"/>
              <a:defRPr sz="3500">
                <a:solidFill>
                  <a:srgbClr val="2C365E"/>
                </a:solidFill>
                <a:latin typeface="Source Sans Pro Bold"/>
                <a:ea typeface="Source Sans Pro Bold"/>
                <a:cs typeface="Source Sans Pro Bold"/>
                <a:sym typeface="Source Sans Pro Bold"/>
              </a:defRPr>
            </a:pPr>
            <a:r>
              <a:rPr lang="en-US" sz="900" dirty="0">
                <a:latin typeface="Source Sans Pro Regular"/>
                <a:ea typeface="Source Sans Pro Regular"/>
                <a:cs typeface="Source Sans Pro Regular"/>
                <a:sym typeface="Source Sans Pro Regular"/>
              </a:rPr>
              <a:t>The continuous measure may be more helpful in estimating park benefits at a neighborhood level.</a:t>
            </a:r>
          </a:p>
          <a:p>
            <a:pPr marL="102154" indent="-102154" defTabSz="894378">
              <a:spcBef>
                <a:spcPts val="367"/>
              </a:spcBef>
              <a:buSzPct val="100000"/>
              <a:buChar char="•"/>
              <a:defRPr sz="3500">
                <a:solidFill>
                  <a:srgbClr val="2C365E"/>
                </a:solidFill>
                <a:latin typeface="Source Sans Pro Bold"/>
                <a:ea typeface="Source Sans Pro Bold"/>
                <a:cs typeface="Source Sans Pro Bold"/>
                <a:sym typeface="Source Sans Pro Bold"/>
              </a:defRPr>
            </a:pPr>
            <a:r>
              <a:rPr lang="en-US" sz="900" dirty="0">
                <a:latin typeface="Source Sans Pro Regular"/>
                <a:ea typeface="Source Sans Pro Regular"/>
                <a:cs typeface="Source Sans Pro Regular"/>
                <a:sym typeface="Source Sans Pro Regular"/>
              </a:rPr>
              <a:t>In this case, better access is correlated with more physical activity participation and lower obesity rates.</a:t>
            </a:r>
          </a:p>
        </p:txBody>
      </p:sp>
      <p:pic>
        <p:nvPicPr>
          <p:cNvPr id="3" name="Picture 2">
            <a:extLst>
              <a:ext uri="{FF2B5EF4-FFF2-40B4-BE49-F238E27FC236}">
                <a16:creationId xmlns:a16="http://schemas.microsoft.com/office/drawing/2014/main" id="{E82024BC-9A46-A248-8A7B-3FC8081C4C3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9147" y="186320"/>
            <a:ext cx="2324023" cy="181486"/>
          </a:xfrm>
          <a:prstGeom prst="rect">
            <a:avLst/>
          </a:prstGeom>
        </p:spPr>
      </p:pic>
      <p:pic>
        <p:nvPicPr>
          <p:cNvPr id="7" name="Picture 6">
            <a:extLst>
              <a:ext uri="{FF2B5EF4-FFF2-40B4-BE49-F238E27FC236}">
                <a16:creationId xmlns:a16="http://schemas.microsoft.com/office/drawing/2014/main" id="{CF8B0D5A-F302-DC43-B5C0-ECBA3680A9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9764" y="4050123"/>
            <a:ext cx="2521966" cy="2373265"/>
          </a:xfrm>
          <a:prstGeom prst="rect">
            <a:avLst/>
          </a:prstGeom>
        </p:spPr>
      </p:pic>
      <p:pic>
        <p:nvPicPr>
          <p:cNvPr id="9" name="Picture 8">
            <a:extLst>
              <a:ext uri="{FF2B5EF4-FFF2-40B4-BE49-F238E27FC236}">
                <a16:creationId xmlns:a16="http://schemas.microsoft.com/office/drawing/2014/main" id="{A899F4A1-C2A7-A647-B80D-632398D573E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31308" y="4051478"/>
            <a:ext cx="2536554" cy="2386993"/>
          </a:xfrm>
          <a:prstGeom prst="rect">
            <a:avLst/>
          </a:prstGeom>
        </p:spPr>
      </p:pic>
      <mc:AlternateContent xmlns:mc="http://schemas.openxmlformats.org/markup-compatibility/2006">
        <mc:Choice xmlns:a14="http://schemas.microsoft.com/office/drawing/2010/main" Requires="a14">
          <p:sp>
            <p:nvSpPr>
              <p:cNvPr id="18" name="TextBox 17">
                <a:extLst>
                  <a:ext uri="{FF2B5EF4-FFF2-40B4-BE49-F238E27FC236}">
                    <a16:creationId xmlns:a16="http://schemas.microsoft.com/office/drawing/2014/main" id="{56CDA969-1858-4749-9902-68041BDEF912}"/>
                  </a:ext>
                </a:extLst>
              </p:cNvPr>
              <p:cNvSpPr txBox="1"/>
              <p:nvPr/>
            </p:nvSpPr>
            <p:spPr>
              <a:xfrm>
                <a:off x="5336261" y="6417341"/>
                <a:ext cx="4470276" cy="8412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lvl="0" defTabSz="652895">
                  <a:spcBef>
                    <a:spcPts val="428"/>
                  </a:spcBef>
                  <a:defRPr sz="2409">
                    <a:solidFill>
                      <a:srgbClr val="2C365E"/>
                    </a:solidFill>
                    <a:latin typeface="Source Sans Pro Bold"/>
                    <a:ea typeface="Source Sans Pro Bold"/>
                    <a:cs typeface="Source Sans Pro Bold"/>
                    <a:sym typeface="Source Sans Pro Bold"/>
                  </a:defRPr>
                </a:pPr>
                <a:r>
                  <a:rPr lang="en-US" sz="700" dirty="0">
                    <a:latin typeface="Source Sans Pro" panose="020B0503030403020204" pitchFamily="34" charset="0"/>
                    <a:ea typeface="Source Sans Pro" panose="020B0503030403020204" pitchFamily="34" charset="0"/>
                  </a:rPr>
                  <a:t>The spatial error model (</a:t>
                </a:r>
                <a14:m>
                  <m:oMath xmlns:m="http://schemas.openxmlformats.org/officeDocument/2006/math">
                    <m:r>
                      <a:rPr lang="en-US" sz="700" b="0" i="1" smtClean="0">
                        <a:latin typeface="Cambria Math" panose="02040503050406030204" pitchFamily="18" charset="0"/>
                        <a:ea typeface="Source Sans Pro" panose="020B0503030403020204" pitchFamily="34" charset="0"/>
                      </a:rPr>
                      <m:t>𝑦</m:t>
                    </m:r>
                    <m:r>
                      <a:rPr lang="en-US" sz="700" b="0" i="1" smtClean="0">
                        <a:latin typeface="Cambria Math" panose="02040503050406030204" pitchFamily="18" charset="0"/>
                        <a:ea typeface="Source Sans Pro" panose="020B0503030403020204" pitchFamily="34" charset="0"/>
                      </a:rPr>
                      <m:t>=</m:t>
                    </m:r>
                    <m:r>
                      <a:rPr lang="en-US" sz="700" b="0" i="1" smtClean="0">
                        <a:latin typeface="Cambria Math" panose="02040503050406030204" pitchFamily="18" charset="0"/>
                        <a:ea typeface="Source Sans Pro" panose="020B0503030403020204" pitchFamily="34" charset="0"/>
                      </a:rPr>
                      <m:t>𝑋</m:t>
                    </m:r>
                    <m:r>
                      <a:rPr lang="en-US" sz="700" b="0" i="1" smtClean="0">
                        <a:latin typeface="Cambria Math" panose="02040503050406030204" pitchFamily="18" charset="0"/>
                        <a:ea typeface="Source Sans Pro" panose="020B0503030403020204" pitchFamily="34" charset="0"/>
                      </a:rPr>
                      <m:t>𝛽</m:t>
                    </m:r>
                    <m:r>
                      <a:rPr lang="en-US" sz="700" b="0" i="1" smtClean="0">
                        <a:latin typeface="Cambria Math" panose="02040503050406030204" pitchFamily="18" charset="0"/>
                        <a:ea typeface="Source Sans Pro" panose="020B0503030403020204" pitchFamily="34" charset="0"/>
                      </a:rPr>
                      <m:t>+</m:t>
                    </m:r>
                    <m:sSup>
                      <m:sSupPr>
                        <m:ctrlPr>
                          <a:rPr lang="en-US" sz="700" b="0" i="1" smtClean="0">
                            <a:latin typeface="Cambria Math" panose="02040503050406030204" pitchFamily="18" charset="0"/>
                            <a:ea typeface="Source Sans Pro" panose="020B0503030403020204" pitchFamily="34" charset="0"/>
                          </a:rPr>
                        </m:ctrlPr>
                      </m:sSupPr>
                      <m:e>
                        <m:d>
                          <m:dPr>
                            <m:ctrlPr>
                              <a:rPr lang="en-US" sz="700" b="0" i="0" smtClean="0">
                                <a:latin typeface="Cambria Math" panose="02040503050406030204" pitchFamily="18" charset="0"/>
                                <a:ea typeface="Source Sans Pro" panose="020B0503030403020204" pitchFamily="34" charset="0"/>
                              </a:rPr>
                            </m:ctrlPr>
                          </m:dPr>
                          <m:e>
                            <m:r>
                              <m:rPr>
                                <m:sty m:val="p"/>
                              </m:rPr>
                              <a:rPr lang="en-US" sz="700" b="0" i="0" smtClean="0">
                                <a:latin typeface="Cambria Math" panose="02040503050406030204" pitchFamily="18" charset="0"/>
                                <a:ea typeface="Source Sans Pro" panose="020B0503030403020204" pitchFamily="34" charset="0"/>
                              </a:rPr>
                              <m:t>I</m:t>
                            </m:r>
                            <m:r>
                              <a:rPr lang="en-US" sz="700" b="0" i="0" smtClean="0">
                                <a:latin typeface="Cambria Math" panose="02040503050406030204" pitchFamily="18" charset="0"/>
                                <a:ea typeface="Source Sans Pro" panose="020B0503030403020204" pitchFamily="34" charset="0"/>
                              </a:rPr>
                              <m:t> −</m:t>
                            </m:r>
                            <m:r>
                              <a:rPr lang="en-US" sz="700" b="0" i="1" smtClean="0">
                                <a:latin typeface="Cambria Math" panose="02040503050406030204" pitchFamily="18" charset="0"/>
                                <a:ea typeface="Source Sans Pro" panose="020B0503030403020204" pitchFamily="34" charset="0"/>
                              </a:rPr>
                              <m:t>𝜆</m:t>
                            </m:r>
                            <m:r>
                              <a:rPr lang="en-US" sz="700" b="0" i="1" smtClean="0">
                                <a:latin typeface="Cambria Math" panose="02040503050406030204" pitchFamily="18" charset="0"/>
                                <a:ea typeface="Source Sans Pro" panose="020B0503030403020204" pitchFamily="34" charset="0"/>
                              </a:rPr>
                              <m:t>𝑊</m:t>
                            </m:r>
                          </m:e>
                        </m:d>
                      </m:e>
                      <m:sup>
                        <m:r>
                          <a:rPr lang="en-US" sz="700" b="0" i="1" smtClean="0">
                            <a:latin typeface="Cambria Math" panose="02040503050406030204" pitchFamily="18" charset="0"/>
                            <a:ea typeface="Source Sans Pro" panose="020B0503030403020204" pitchFamily="34" charset="0"/>
                          </a:rPr>
                          <m:t>−1</m:t>
                        </m:r>
                      </m:sup>
                    </m:sSup>
                    <m:r>
                      <a:rPr lang="en-US" sz="700" b="0" i="1" smtClean="0">
                        <a:latin typeface="Cambria Math" panose="02040503050406030204" pitchFamily="18" charset="0"/>
                        <a:ea typeface="Source Sans Pro" panose="020B0503030403020204" pitchFamily="34" charset="0"/>
                      </a:rPr>
                      <m:t>𝜖</m:t>
                    </m:r>
                  </m:oMath>
                </a14:m>
                <a:r>
                  <a:rPr lang="en-US" sz="700" dirty="0">
                    <a:latin typeface="Source Sans Pro" panose="020B0503030403020204" pitchFamily="34" charset="0"/>
                    <a:ea typeface="Source Sans Pro" panose="020B0503030403020204" pitchFamily="34" charset="0"/>
                  </a:rPr>
                  <a:t>) estimates above show a plausible relationship between park access and obesity rates. The </a:t>
                </a:r>
                <a:r>
                  <a:rPr lang="en-US" sz="700" dirty="0" err="1">
                    <a:latin typeface="Source Sans Pro" panose="020B0503030403020204" pitchFamily="34" charset="0"/>
                    <a:ea typeface="Source Sans Pro" panose="020B0503030403020204" pitchFamily="34" charset="0"/>
                  </a:rPr>
                  <a:t>logsum</a:t>
                </a:r>
                <a:r>
                  <a:rPr lang="en-US" sz="700" dirty="0">
                    <a:latin typeface="Source Sans Pro" panose="020B0503030403020204" pitchFamily="34" charset="0"/>
                    <a:ea typeface="Source Sans Pro" panose="020B0503030403020204" pitchFamily="34" charset="0"/>
                  </a:rPr>
                  <a:t>-based measure allows a more precise estimate of the effect of improving park access on reducing obesity rates relative to a 10-minute walk threshold. </a:t>
                </a:r>
              </a:p>
              <a:p>
                <a:pPr lvl="0" defTabSz="652895">
                  <a:spcBef>
                    <a:spcPts val="428"/>
                  </a:spcBef>
                  <a:defRPr sz="2409">
                    <a:solidFill>
                      <a:srgbClr val="2C365E"/>
                    </a:solidFill>
                    <a:latin typeface="Source Sans Pro Bold"/>
                    <a:ea typeface="Source Sans Pro Bold"/>
                    <a:cs typeface="Source Sans Pro Bold"/>
                    <a:sym typeface="Source Sans Pro Bold"/>
                  </a:defRPr>
                </a:pPr>
                <a:r>
                  <a:rPr lang="en-US" sz="700" dirty="0">
                    <a:solidFill>
                      <a:srgbClr val="2C365E"/>
                    </a:solidFill>
                    <a:latin typeface="Source Sans Pro" panose="020B0503030403020204" pitchFamily="34" charset="0"/>
                    <a:ea typeface="Source Sans Pro" panose="020B0503030403020204" pitchFamily="34" charset="0"/>
                    <a:cs typeface="Source Sans Pro Regular"/>
                    <a:sym typeface="Source Sans Pro Regular"/>
                  </a:rPr>
                  <a:t>Ways to improve the measure include using multi-modal network based impedance terms instead of distance, and estimating utility coefficients from a survey instead of asserting them.</a:t>
                </a:r>
                <a:endParaRPr lang="en-US" sz="700" dirty="0">
                  <a:solidFill>
                    <a:srgbClr val="2C365E"/>
                  </a:solidFill>
                  <a:latin typeface="Source Sans Pro Regular"/>
                  <a:ea typeface="Source Sans Pro Regular"/>
                  <a:cs typeface="Source Sans Pro Regular"/>
                  <a:sym typeface="Source Sans Pro Regular"/>
                </a:endParaRPr>
              </a:p>
              <a:p>
                <a:pPr defTabSz="457200"/>
                <a:endParaRPr kumimoji="0" lang="en-US" sz="700" b="0" i="0" u="none" strike="noStrike" cap="none" spc="0" normalizeH="0" baseline="0" dirty="0">
                  <a:ln>
                    <a:noFill/>
                  </a:ln>
                  <a:solidFill>
                    <a:srgbClr val="000000"/>
                  </a:solidFill>
                  <a:effectLst/>
                  <a:uFillTx/>
                  <a:latin typeface="Source Sans Pro" panose="020B0503030403020204" pitchFamily="34" charset="0"/>
                  <a:ea typeface="Source Sans Pro" panose="020B0503030403020204" pitchFamily="34" charset="0"/>
                  <a:sym typeface="Calibri"/>
                </a:endParaRPr>
              </a:p>
            </p:txBody>
          </p:sp>
        </mc:Choice>
        <mc:Fallback>
          <p:sp>
            <p:nvSpPr>
              <p:cNvPr id="18" name="TextBox 17">
                <a:extLst>
                  <a:ext uri="{FF2B5EF4-FFF2-40B4-BE49-F238E27FC236}">
                    <a16:creationId xmlns:a16="http://schemas.microsoft.com/office/drawing/2014/main" id="{56CDA969-1858-4749-9902-68041BDEF912}"/>
                  </a:ext>
                </a:extLst>
              </p:cNvPr>
              <p:cNvSpPr txBox="1">
                <a:spLocks noRot="1" noChangeAspect="1" noMove="1" noResize="1" noEditPoints="1" noAdjustHandles="1" noChangeArrowheads="1" noChangeShapeType="1" noTextEdit="1"/>
              </p:cNvSpPr>
              <p:nvPr/>
            </p:nvSpPr>
            <p:spPr>
              <a:xfrm>
                <a:off x="5336261" y="6417341"/>
                <a:ext cx="4470276" cy="841254"/>
              </a:xfrm>
              <a:prstGeom prst="rect">
                <a:avLst/>
              </a:prstGeom>
              <a:blipFill>
                <a:blip r:embed="rId9"/>
                <a:stretch>
                  <a:fillRect l="-284"/>
                </a:stretch>
              </a:blipFill>
              <a:ln w="12700" cap="flat">
                <a:noFill/>
                <a:miter lim="400000"/>
              </a:ln>
              <a:effectLst/>
            </p:spPr>
            <p:txBody>
              <a:bodyPr/>
              <a:lstStyle/>
              <a:p>
                <a:r>
                  <a:rPr lang="en-US">
                    <a:noFill/>
                  </a:rPr>
                  <a:t> </a:t>
                </a:r>
              </a:p>
            </p:txBody>
          </p:sp>
        </mc:Fallback>
      </mc:AlternateContent>
      <p:pic>
        <p:nvPicPr>
          <p:cNvPr id="22" name="Picture 21">
            <a:extLst>
              <a:ext uri="{FF2B5EF4-FFF2-40B4-BE49-F238E27FC236}">
                <a16:creationId xmlns:a16="http://schemas.microsoft.com/office/drawing/2014/main" id="{7D45C8C0-6463-DB44-A3CA-E35B7F60F3D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007098" y="2718171"/>
            <a:ext cx="1062250" cy="1062250"/>
          </a:xfrm>
          <a:prstGeom prst="rect">
            <a:avLst/>
          </a:prstGeom>
        </p:spPr>
      </p:pic>
      <mc:AlternateContent xmlns:mc="http://schemas.openxmlformats.org/markup-compatibility/2006">
        <mc:Choice xmlns:a14="http://schemas.microsoft.com/office/drawing/2010/main" Requires="a14">
          <p:graphicFrame>
            <p:nvGraphicFramePr>
              <p:cNvPr id="24" name="Table 23">
                <a:extLst>
                  <a:ext uri="{FF2B5EF4-FFF2-40B4-BE49-F238E27FC236}">
                    <a16:creationId xmlns:a16="http://schemas.microsoft.com/office/drawing/2014/main" id="{4CF2A53B-9A52-6A45-98D7-98A40DCEFE26}"/>
                  </a:ext>
                </a:extLst>
              </p:cNvPr>
              <p:cNvGraphicFramePr>
                <a:graphicFrameLocks noGrp="1"/>
              </p:cNvGraphicFramePr>
              <p:nvPr>
                <p:extLst>
                  <p:ext uri="{D42A27DB-BD31-4B8C-83A1-F6EECF244321}">
                    <p14:modId xmlns:p14="http://schemas.microsoft.com/office/powerpoint/2010/main" val="3161640341"/>
                  </p:ext>
                </p:extLst>
              </p:nvPr>
            </p:nvGraphicFramePr>
            <p:xfrm>
              <a:off x="5468003" y="3451003"/>
              <a:ext cx="4228148" cy="2780559"/>
            </p:xfrm>
            <a:graphic>
              <a:graphicData uri="http://schemas.openxmlformats.org/drawingml/2006/table">
                <a:tbl>
                  <a:tblPr/>
                  <a:tblGrid>
                    <a:gridCol w="559570">
                      <a:extLst>
                        <a:ext uri="{9D8B030D-6E8A-4147-A177-3AD203B41FA5}">
                          <a16:colId xmlns:a16="http://schemas.microsoft.com/office/drawing/2014/main" val="2660662141"/>
                        </a:ext>
                      </a:extLst>
                    </a:gridCol>
                    <a:gridCol w="114345">
                      <a:extLst>
                        <a:ext uri="{9D8B030D-6E8A-4147-A177-3AD203B41FA5}">
                          <a16:colId xmlns:a16="http://schemas.microsoft.com/office/drawing/2014/main" val="1144050792"/>
                        </a:ext>
                      </a:extLst>
                    </a:gridCol>
                    <a:gridCol w="381663">
                      <a:extLst>
                        <a:ext uri="{9D8B030D-6E8A-4147-A177-3AD203B41FA5}">
                          <a16:colId xmlns:a16="http://schemas.microsoft.com/office/drawing/2014/main" val="321014424"/>
                        </a:ext>
                      </a:extLst>
                    </a:gridCol>
                    <a:gridCol w="596900">
                      <a:extLst>
                        <a:ext uri="{9D8B030D-6E8A-4147-A177-3AD203B41FA5}">
                          <a16:colId xmlns:a16="http://schemas.microsoft.com/office/drawing/2014/main" val="1683918524"/>
                        </a:ext>
                      </a:extLst>
                    </a:gridCol>
                    <a:gridCol w="126669">
                      <a:extLst>
                        <a:ext uri="{9D8B030D-6E8A-4147-A177-3AD203B41FA5}">
                          <a16:colId xmlns:a16="http://schemas.microsoft.com/office/drawing/2014/main" val="2553952341"/>
                        </a:ext>
                      </a:extLst>
                    </a:gridCol>
                    <a:gridCol w="453224">
                      <a:extLst>
                        <a:ext uri="{9D8B030D-6E8A-4147-A177-3AD203B41FA5}">
                          <a16:colId xmlns:a16="http://schemas.microsoft.com/office/drawing/2014/main" val="207284011"/>
                        </a:ext>
                      </a:extLst>
                    </a:gridCol>
                    <a:gridCol w="723569">
                      <a:extLst>
                        <a:ext uri="{9D8B030D-6E8A-4147-A177-3AD203B41FA5}">
                          <a16:colId xmlns:a16="http://schemas.microsoft.com/office/drawing/2014/main" val="2326842528"/>
                        </a:ext>
                      </a:extLst>
                    </a:gridCol>
                    <a:gridCol w="47708">
                      <a:extLst>
                        <a:ext uri="{9D8B030D-6E8A-4147-A177-3AD203B41FA5}">
                          <a16:colId xmlns:a16="http://schemas.microsoft.com/office/drawing/2014/main" val="251203200"/>
                        </a:ext>
                      </a:extLst>
                    </a:gridCol>
                    <a:gridCol w="445273">
                      <a:extLst>
                        <a:ext uri="{9D8B030D-6E8A-4147-A177-3AD203B41FA5}">
                          <a16:colId xmlns:a16="http://schemas.microsoft.com/office/drawing/2014/main" val="512030658"/>
                        </a:ext>
                      </a:extLst>
                    </a:gridCol>
                    <a:gridCol w="620201">
                      <a:extLst>
                        <a:ext uri="{9D8B030D-6E8A-4147-A177-3AD203B41FA5}">
                          <a16:colId xmlns:a16="http://schemas.microsoft.com/office/drawing/2014/main" val="3660589532"/>
                        </a:ext>
                      </a:extLst>
                    </a:gridCol>
                    <a:gridCol w="159026">
                      <a:extLst>
                        <a:ext uri="{9D8B030D-6E8A-4147-A177-3AD203B41FA5}">
                          <a16:colId xmlns:a16="http://schemas.microsoft.com/office/drawing/2014/main" val="1986714215"/>
                        </a:ext>
                      </a:extLst>
                    </a:gridCol>
                  </a:tblGrid>
                  <a:tr h="111954">
                    <a:tc gridSpan="2">
                      <a:txBody>
                        <a:bodyPr/>
                        <a:lstStyle/>
                        <a:p>
                          <a:pPr algn="l" fontAlgn="b"/>
                          <a:r>
                            <a:rPr lang="en-US" sz="600" b="0" i="0" u="none" strike="noStrike">
                              <a:solidFill>
                                <a:srgbClr val="000000"/>
                              </a:solidFill>
                              <a:effectLst/>
                              <a:latin typeface="Source Sans Pro" panose="020B0503030403020204" pitchFamily="34" charset="0"/>
                            </a:rPr>
                            <a:t> </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pPr algn="ctr" fontAlgn="b"/>
                          <a:r>
                            <a:rPr lang="en-US" sz="600" b="0" i="0" u="none" strike="noStrike">
                              <a:solidFill>
                                <a:srgbClr val="000000"/>
                              </a:solidFill>
                              <a:effectLst/>
                              <a:latin typeface="Source Sans Pro" panose="020B0503030403020204" pitchFamily="34" charset="0"/>
                            </a:rPr>
                            <a:t>Base Model</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gridSpan="3">
                      <a:txBody>
                        <a:bodyPr/>
                        <a:lstStyle/>
                        <a:p>
                          <a:r>
                            <a:rPr lang="en-US" sz="600" b="0" i="0" u="none" strike="noStrike">
                              <a:solidFill>
                                <a:srgbClr val="000000"/>
                              </a:solidFill>
                              <a:effectLst/>
                              <a:latin typeface="Source Sans Pro" panose="020B0503030403020204" pitchFamily="34" charset="0"/>
                            </a:rPr>
                            <a:t>Base Model</a:t>
                          </a:r>
                          <a:endParaRPr lang="en-US"/>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a:solidFill>
                                <a:srgbClr val="000000"/>
                              </a:solidFill>
                              <a:effectLst/>
                              <a:latin typeface="Source Sans Pro" panose="020B0503030403020204" pitchFamily="34" charset="0"/>
                            </a:rPr>
                            <a:t>Logsum Model</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10-minute walk Model</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03101813"/>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 </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pPr algn="r" fontAlgn="b"/>
                          <a:r>
                            <a:rPr lang="en-US" sz="600" b="0" i="0" u="none" strike="noStrike">
                              <a:solidFill>
                                <a:srgbClr val="000000"/>
                              </a:solidFill>
                              <a:effectLst/>
                              <a:latin typeface="Source Sans Pro" panose="020B0503030403020204" pitchFamily="34" charset="0"/>
                            </a:rPr>
                            <a:t>Estimate</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600" b="0" i="0" u="none" strike="noStrike">
                              <a:solidFill>
                                <a:srgbClr val="000000"/>
                              </a:solidFill>
                              <a:effectLst/>
                              <a:latin typeface="Source Sans Pro" panose="020B0503030403020204" pitchFamily="34" charset="0"/>
                            </a:rPr>
                            <a:t>Estimate</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600" b="0" i="0" u="none" strike="noStrike" dirty="0">
                              <a:solidFill>
                                <a:srgbClr val="000000"/>
                              </a:solidFill>
                              <a:effectLst/>
                              <a:latin typeface="Source Sans Pro" panose="020B0503030403020204" pitchFamily="34" charset="0"/>
                            </a:rPr>
                            <a:t>95% CI</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solidFill>
                                <a:srgbClr val="000000"/>
                              </a:solidFill>
                              <a:effectLst/>
                              <a:latin typeface="Source Sans Pro" panose="020B0503030403020204" pitchFamily="34" charset="0"/>
                            </a:rPr>
                            <a:t> </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600" b="0" i="0" u="none" strike="noStrike">
                              <a:solidFill>
                                <a:srgbClr val="000000"/>
                              </a:solidFill>
                              <a:effectLst/>
                              <a:latin typeface="Source Sans Pro" panose="020B0503030403020204" pitchFamily="34" charset="0"/>
                            </a:rPr>
                            <a:t>Estimate</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600" b="0" i="0" u="none" strike="noStrike" dirty="0">
                              <a:solidFill>
                                <a:srgbClr val="000000"/>
                              </a:solidFill>
                              <a:effectLst/>
                              <a:latin typeface="Source Sans Pro" panose="020B0503030403020204" pitchFamily="34" charset="0"/>
                            </a:rPr>
                            <a:t>95% CI</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solidFill>
                                <a:srgbClr val="000000"/>
                              </a:solidFill>
                              <a:effectLst/>
                              <a:latin typeface="Source Sans Pro" panose="020B0503030403020204" pitchFamily="34" charset="0"/>
                            </a:rPr>
                            <a:t> </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600" b="0" i="0" u="none" strike="noStrike">
                              <a:solidFill>
                                <a:srgbClr val="000000"/>
                              </a:solidFill>
                              <a:effectLst/>
                              <a:latin typeface="Source Sans Pro" panose="020B0503030403020204" pitchFamily="34" charset="0"/>
                            </a:rPr>
                            <a:t>Estimate</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600" b="0" i="0" u="none" strike="noStrike" dirty="0">
                              <a:solidFill>
                                <a:srgbClr val="000000"/>
                              </a:solidFill>
                              <a:effectLst/>
                              <a:latin typeface="Source Sans Pro" panose="020B0503030403020204" pitchFamily="34" charset="0"/>
                            </a:rPr>
                            <a:t>95% CI</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solidFill>
                                <a:srgbClr val="000000"/>
                              </a:solidFill>
                              <a:effectLst/>
                              <a:latin typeface="Source Sans Pro" panose="020B0503030403020204" pitchFamily="34" charset="0"/>
                            </a:rPr>
                            <a:t> </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3849935"/>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(Intercept)</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59.264</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600" b="0" i="0" u="none" strike="noStrike">
                              <a:solidFill>
                                <a:srgbClr val="000000"/>
                              </a:solidFill>
                              <a:effectLst/>
                              <a:latin typeface="Source Sans Pro" panose="020B0503030403020204" pitchFamily="34" charset="0"/>
                            </a:rPr>
                            <a:t>59.264</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[55.7082; 62.8193]</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600" b="0" i="0" u="none" strike="noStrike">
                              <a:solidFill>
                                <a:srgbClr val="000000"/>
                              </a:solidFill>
                              <a:effectLst/>
                              <a:latin typeface="Source Sans Pro" panose="020B0503030403020204" pitchFamily="34" charset="0"/>
                            </a:rPr>
                            <a:t>59.752</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[56.1302; 63.3743]</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600" b="0" i="0" u="none" strike="noStrike">
                              <a:solidFill>
                                <a:srgbClr val="000000"/>
                              </a:solidFill>
                              <a:effectLst/>
                              <a:latin typeface="Source Sans Pro" panose="020B0503030403020204" pitchFamily="34" charset="0"/>
                            </a:rPr>
                            <a:t>59.346</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[55.7849; 62.9076]</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622490725"/>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log(Density)</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-0.049</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-0.049</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[-0.1289;  0.0304]</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-0.054</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[-0.1339;  0.0259]</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-0.048</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[-0.1272; 0.0322]</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1755251255"/>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log(Income)</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-0.331</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-0.331</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[-0.6175; -0.0445]</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-0.341</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[-0.6272; -0.0538]</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-0.332</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[-0.6184; -0.0456]</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527468158"/>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Fulltime</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-0.016</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-0.016</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[-0.0271; -0.0058]</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-0.017</a:t>
                          </a:r>
                        </a:p>
                      </a:txBody>
                      <a:tcPr marL="8351" marR="8351" marT="8351" marB="0" anchor="b">
                        <a:lnL>
                          <a:noFill/>
                        </a:lnL>
                        <a:lnR>
                          <a:noFill/>
                        </a:lnR>
                        <a:lnT>
                          <a:noFill/>
                        </a:lnT>
                        <a:lnB>
                          <a:noFill/>
                        </a:lnB>
                      </a:tcPr>
                    </a:tc>
                    <a:tc>
                      <a:txBody>
                        <a:bodyPr/>
                        <a:lstStyle/>
                        <a:p>
                          <a:pPr algn="ctr" fontAlgn="b"/>
                          <a:r>
                            <a:rPr lang="en-US" sz="600" b="0" i="0" u="none" strike="noStrike" dirty="0">
                              <a:solidFill>
                                <a:srgbClr val="000000"/>
                              </a:solidFill>
                              <a:effectLst/>
                              <a:latin typeface="Source Sans Pro" panose="020B0503030403020204" pitchFamily="34" charset="0"/>
                            </a:rPr>
                            <a:t>[-0.0272; -0.0059]</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[-0.0272; -0.0059]</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481052205"/>
                      </a:ext>
                    </a:extLst>
                  </a:tr>
                  <a:tr h="113570">
                    <a:tc gridSpan="2">
                      <a:txBody>
                        <a:bodyPr/>
                        <a:lstStyle/>
                        <a:p>
                          <a:pPr algn="l" fontAlgn="b"/>
                          <a:r>
                            <a:rPr lang="en-US" sz="600" b="0" i="0" u="none" strike="noStrike" dirty="0">
                              <a:solidFill>
                                <a:srgbClr val="000000"/>
                              </a:solidFill>
                              <a:effectLst/>
                              <a:latin typeface="Source Sans Pro" panose="020B0503030403020204" pitchFamily="34" charset="0"/>
                            </a:rPr>
                            <a:t>College-educated</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0.031</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0.031</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[ 0.0170;  0.0442]</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0.031</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[ 0.0173;  0.0445]</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0.030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[ 0.0167; 0.0439]</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232691638"/>
                      </a:ext>
                    </a:extLst>
                  </a:tr>
                  <a:tr h="111954">
                    <a:tc gridSpan="2">
                      <a:txBody>
                        <a:bodyPr/>
                        <a:lstStyle/>
                        <a:p>
                          <a:pPr algn="l" fontAlgn="b"/>
                          <a:r>
                            <a:rPr lang="en-US" sz="600" b="0" i="0" u="none" strike="noStrike" dirty="0">
                              <a:solidFill>
                                <a:srgbClr val="000000"/>
                              </a:solidFill>
                              <a:effectLst/>
                              <a:latin typeface="Source Sans Pro" panose="020B0503030403020204" pitchFamily="34" charset="0"/>
                            </a:rPr>
                            <a:t>Single Adults</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0.012</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0.012</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[ 0.0027;  0.0210]</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0.012</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[ 0.0027;  0.0210]</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0.012</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[ 0.0028; 0.0211]</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1576302693"/>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Youth (0-17)</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0.013</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[-0.0020;  0.0277]</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[-0.0020;  0.0277]</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[-0.0019; 0.0279]</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2889740623"/>
                      </a:ext>
                    </a:extLst>
                  </a:tr>
                  <a:tr h="130987">
                    <a:tc gridSpan="2">
                      <a:txBody>
                        <a:bodyPr/>
                        <a:lstStyle/>
                        <a:p>
                          <a:pPr algn="l" fontAlgn="b"/>
                          <a:r>
                            <a:rPr lang="en-US" sz="600" b="0" i="0" u="none" strike="noStrike">
                              <a:solidFill>
                                <a:srgbClr val="000000"/>
                              </a:solidFill>
                              <a:effectLst/>
                              <a:latin typeface="Source Sans Pro" panose="020B0503030403020204" pitchFamily="34" charset="0"/>
                            </a:rPr>
                            <a:t>Young adults (18-34)</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-0.014</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-0.014</a:t>
                          </a:r>
                        </a:p>
                      </a:txBody>
                      <a:tcPr marL="8351" marR="8351" marT="8351" marB="0" anchor="b">
                        <a:lnL>
                          <a:noFill/>
                        </a:lnL>
                        <a:lnR>
                          <a:noFill/>
                        </a:lnR>
                        <a:lnT>
                          <a:noFill/>
                        </a:lnT>
                        <a:lnB>
                          <a:noFill/>
                        </a:lnB>
                      </a:tcPr>
                    </a:tc>
                    <a:tc>
                      <a:txBody>
                        <a:bodyPr/>
                        <a:lstStyle/>
                        <a:p>
                          <a:pPr algn="ctr" fontAlgn="b"/>
                          <a:r>
                            <a:rPr lang="en-US" sz="600" b="0" i="0" u="none" strike="noStrike" dirty="0">
                              <a:solidFill>
                                <a:srgbClr val="000000"/>
                              </a:solidFill>
                              <a:effectLst/>
                              <a:latin typeface="Source Sans Pro" panose="020B0503030403020204" pitchFamily="34" charset="0"/>
                            </a:rPr>
                            <a:t>[-0.0252; -0.0025]</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-0.014</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[-0.0257; -0.0030]</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-0.014</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[-0.0252; -0.0025]</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575741935"/>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Seniors (65+)</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-0.097</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-0.097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[-0.1126; -0.0822]</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-0.097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[-0.1119; -0.0815]</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-0.097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[-0.1125; -0.0821]</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610781967"/>
                      </a:ext>
                    </a:extLst>
                  </a:tr>
                  <a:tr h="148639">
                    <a:tc gridSpan="2">
                      <a:txBody>
                        <a:bodyPr/>
                        <a:lstStyle/>
                        <a:p>
                          <a:pPr algn="l" fontAlgn="b"/>
                          <a:r>
                            <a:rPr lang="en-US" sz="600" b="0" i="0" u="none" strike="noStrike" dirty="0">
                              <a:solidFill>
                                <a:srgbClr val="000000"/>
                              </a:solidFill>
                              <a:effectLst/>
                              <a:latin typeface="Source Sans Pro" panose="020B0503030403020204" pitchFamily="34" charset="0"/>
                            </a:rPr>
                            <a:t>Black share</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0.067</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0.067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[ 0.0622;  0.0721]</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0.067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[ 0.0621;  0.0720]</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0.067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[ 0.0622; 0.0720]</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1766662199"/>
                      </a:ext>
                    </a:extLst>
                  </a:tr>
                  <a:tr h="111318">
                    <a:tc gridSpan="2">
                      <a:txBody>
                        <a:bodyPr/>
                        <a:lstStyle/>
                        <a:p>
                          <a:pPr algn="l" fontAlgn="b"/>
                          <a:r>
                            <a:rPr lang="en-US" sz="600" b="0" i="0" u="none" strike="noStrike" dirty="0">
                              <a:solidFill>
                                <a:srgbClr val="000000"/>
                              </a:solidFill>
                              <a:effectLst/>
                              <a:latin typeface="Source Sans Pro" panose="020B0503030403020204" pitchFamily="34" charset="0"/>
                            </a:rPr>
                            <a:t>Asian share</a:t>
                          </a:r>
                        </a:p>
                      </a:txBody>
                      <a:tcPr marL="8351" marR="8351" marT="8351" marB="0" anchor="b">
                        <a:lnL>
                          <a:noFill/>
                        </a:lnL>
                        <a:lnR>
                          <a:noFill/>
                        </a:lnR>
                        <a:lnT>
                          <a:noFill/>
                        </a:lnT>
                        <a:lnB>
                          <a:noFill/>
                        </a:lnB>
                      </a:tcPr>
                    </a:tc>
                    <a:tc hMerge="1">
                      <a:txBody>
                        <a:bodyPr/>
                        <a:lstStyle/>
                        <a:p>
                          <a:pPr algn="r" fontAlgn="b"/>
                          <a:r>
                            <a:rPr lang="en-US" sz="600" b="0" i="0" u="none" strike="noStrike" dirty="0">
                              <a:solidFill>
                                <a:srgbClr val="000000"/>
                              </a:solidFill>
                              <a:effectLst/>
                              <a:latin typeface="Source Sans Pro" panose="020B0503030403020204" pitchFamily="34" charset="0"/>
                            </a:rPr>
                            <a:t>-0.120</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-0.120</a:t>
                          </a:r>
                          <a:endParaRPr lang="en-US" sz="600" b="0" i="0" u="none" strike="noStrike" dirty="0">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ctr" fontAlgn="b"/>
                          <a:r>
                            <a:rPr lang="en-US" sz="600" b="0" i="0" u="none" strike="noStrike" dirty="0">
                              <a:solidFill>
                                <a:srgbClr val="000000"/>
                              </a:solidFill>
                              <a:effectLst/>
                              <a:latin typeface="Source Sans Pro" panose="020B0503030403020204" pitchFamily="34" charset="0"/>
                            </a:rPr>
                            <a:t>[-0.1258; -0.1142]</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-0.120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[-0.1259; -0.1143]</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-0.120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[-0.1257; -0.1141]</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3396334378"/>
                      </a:ext>
                    </a:extLst>
                  </a:tr>
                  <a:tr h="136972">
                    <a:tc gridSpan="2">
                      <a:txBody>
                        <a:bodyPr/>
                        <a:lstStyle/>
                        <a:p>
                          <a:pPr algn="l" fontAlgn="b"/>
                          <a:r>
                            <a:rPr lang="en-US" sz="600" b="0" i="0" u="none" strike="noStrike" dirty="0">
                              <a:solidFill>
                                <a:srgbClr val="000000"/>
                              </a:solidFill>
                              <a:effectLst/>
                              <a:latin typeface="Source Sans Pro" panose="020B0503030403020204" pitchFamily="34" charset="0"/>
                            </a:rPr>
                            <a:t>Hispanic share</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-0.001</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-0.001</a:t>
                          </a:r>
                        </a:p>
                      </a:txBody>
                      <a:tcPr marL="8351" marR="8351" marT="8351" marB="0" anchor="b">
                        <a:lnL>
                          <a:noFill/>
                        </a:lnL>
                        <a:lnR>
                          <a:noFill/>
                        </a:lnR>
                        <a:lnT>
                          <a:noFill/>
                        </a:lnT>
                        <a:lnB>
                          <a:noFill/>
                        </a:lnB>
                      </a:tcPr>
                    </a:tc>
                    <a:tc>
                      <a:txBody>
                        <a:bodyPr/>
                        <a:lstStyle/>
                        <a:p>
                          <a:pPr algn="ctr" fontAlgn="b"/>
                          <a:r>
                            <a:rPr lang="en-US" sz="600" b="0" i="0" u="none" strike="noStrike" dirty="0">
                              <a:solidFill>
                                <a:srgbClr val="000000"/>
                              </a:solidFill>
                              <a:effectLst/>
                              <a:latin typeface="Source Sans Pro" panose="020B0503030403020204" pitchFamily="34" charset="0"/>
                            </a:rPr>
                            <a:t>[-0.0060;  0.0051]</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0.000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[-0.0057;  0.0054]</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0.000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[-0.0060; 0.0051]</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3098766074"/>
                      </a:ext>
                    </a:extLst>
                  </a:tr>
                  <a:tr h="127221">
                    <a:tc gridSpan="2">
                      <a:txBody>
                        <a:bodyPr/>
                        <a:lstStyle/>
                        <a:p>
                          <a:pPr algn="l" fontAlgn="b"/>
                          <a:r>
                            <a:rPr lang="en-US" sz="600" b="0" i="0" u="none" strike="noStrike">
                              <a:solidFill>
                                <a:srgbClr val="000000"/>
                              </a:solidFill>
                              <a:effectLst/>
                              <a:latin typeface="Source Sans Pro" panose="020B0503030403020204" pitchFamily="34" charset="0"/>
                            </a:rPr>
                            <a:t>Other Minorities</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-0.053</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-0.053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[-0.1017; -0.0051]</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-0.054</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[-0.1023; -0.0058]</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-0.053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[-0.1013; -0.0048]</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252540513"/>
                      </a:ext>
                    </a:extLst>
                  </a:tr>
                  <a:tr h="133064">
                    <a:tc gridSpan="2">
                      <a:txBody>
                        <a:bodyPr/>
                        <a:lstStyle/>
                        <a:p>
                          <a:pPr algn="l" fontAlgn="b"/>
                          <a:r>
                            <a:rPr lang="en-US" sz="600" b="0" i="0" u="none" strike="noStrike">
                              <a:solidFill>
                                <a:srgbClr val="000000"/>
                              </a:solidFill>
                              <a:effectLst/>
                              <a:latin typeface="Source Sans Pro" panose="020B0503030403020204" pitchFamily="34" charset="0"/>
                            </a:rPr>
                            <a:t>Physical activity</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-0.406</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-0.406</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[-0.4278; -0.3846]</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-0.405</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[-0.4271; -0.3838]</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-0.406</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[-0.4275; -0.3844]</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605599773"/>
                      </a:ext>
                    </a:extLst>
                  </a:tr>
                  <a:tr h="111954">
                    <a:tc gridSpan="2">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hMerge="1">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ctr"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ctr" fontAlgn="b"/>
                          <a:endParaRPr lang="en-US" sz="600" b="0" i="0" u="none" strike="noStrike" dirty="0">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ctr"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4151883861"/>
                      </a:ext>
                    </a:extLst>
                  </a:tr>
                  <a:tr h="218594">
                    <a:tc gridSpan="2">
                      <a:txBody>
                        <a:bodyPr/>
                        <a:lstStyle/>
                        <a:p>
                          <a:pPr algn="l" fontAlgn="b"/>
                          <a:r>
                            <a:rPr lang="en-US" sz="600" b="0" i="0" u="none" strike="noStrike">
                              <a:solidFill>
                                <a:srgbClr val="000000"/>
                              </a:solidFill>
                              <a:effectLst/>
                              <a:latin typeface="Source Sans Pro" panose="020B0503030403020204" pitchFamily="34" charset="0"/>
                            </a:rPr>
                            <a:t>Access: Logsum</a:t>
                          </a:r>
                        </a:p>
                      </a:txBody>
                      <a:tcPr marL="8351" marR="8351" marT="8351" marB="0" anchor="b">
                        <a:lnL>
                          <a:noFill/>
                        </a:lnL>
                        <a:lnR>
                          <a:noFill/>
                        </a:lnR>
                        <a:lnT>
                          <a:noFill/>
                        </a:lnT>
                        <a:lnB>
                          <a:noFill/>
                        </a:lnB>
                      </a:tcPr>
                    </a:tc>
                    <a:tc hMerge="1">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dirty="0">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-0.083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[-0.2054;  0.0385]</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3559805342"/>
                      </a:ext>
                    </a:extLst>
                  </a:tr>
                  <a:tr h="111954">
                    <a:tc gridSpan="3">
                      <a:txBody>
                        <a:bodyPr/>
                        <a:lstStyle/>
                        <a:p>
                          <a:pPr algn="l" fontAlgn="b"/>
                          <a:r>
                            <a:rPr lang="en-US" sz="600" b="0" i="0" u="none" strike="noStrike">
                              <a:solidFill>
                                <a:srgbClr val="000000"/>
                              </a:solidFill>
                              <a:effectLst/>
                              <a:latin typeface="Source Sans Pro" panose="020B0503030403020204" pitchFamily="34" charset="0"/>
                            </a:rPr>
                            <a:t>Access: 10-min walk</a:t>
                          </a:r>
                        </a:p>
                      </a:txBody>
                      <a:tcPr marL="8351" marR="8351" marT="8351" marB="0" anchor="b">
                        <a:lnL>
                          <a:noFill/>
                        </a:lnL>
                        <a:lnR>
                          <a:noFill/>
                        </a:lnR>
                        <a:lnT>
                          <a:noFill/>
                        </a:lnT>
                        <a:lnB>
                          <a:noFill/>
                        </a:lnB>
                      </a:tcPr>
                    </a:tc>
                    <a:tc hMerge="1">
                      <a:txBody>
                        <a:bodyPr/>
                        <a:lstStyle/>
                        <a:p>
                          <a:endParaRPr lang="en-US"/>
                        </a:p>
                      </a:txBody>
                      <a:tcPr/>
                    </a:tc>
                    <a:tc hMerge="1">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dirty="0">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-0.200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[-0.6826; 0.2833]</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2911202594"/>
                      </a:ext>
                    </a:extLst>
                  </a:tr>
                  <a:tr h="111954">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gridSpan="2">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23475265"/>
                      </a:ext>
                    </a:extLst>
                  </a:tr>
                  <a:tr h="111954">
                    <a:tc>
                      <a:txBody>
                        <a:bodyPr/>
                        <a:lstStyle/>
                        <a:p>
                          <a:pPr algn="l" fontAlgn="b"/>
                          <a:r>
                            <a:rPr lang="en-US" sz="600" b="0" i="0" u="none" strike="noStrike">
                              <a:solidFill>
                                <a:srgbClr val="000000"/>
                              </a:solidFill>
                              <a:effectLst/>
                              <a:latin typeface="Source Sans Pro" panose="020B0503030403020204" pitchFamily="34" charset="0"/>
                            </a:rPr>
                            <a:t>Log Likelihood</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gridSpan="4">
                      <a:txBody>
                        <a:bodyPr/>
                        <a:lstStyle/>
                        <a:p>
                          <a:pPr algn="ctr" fontAlgn="b"/>
                          <a:r>
                            <a:rPr lang="en-US" sz="600" b="0" i="0" u="none" strike="noStrike" dirty="0">
                              <a:solidFill>
                                <a:srgbClr val="000000"/>
                              </a:solidFill>
                              <a:effectLst/>
                              <a:latin typeface="Source Sans Pro" panose="020B0503030403020204" pitchFamily="34" charset="0"/>
                            </a:rPr>
                            <a:t>-3379.6</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-3378.7</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-3379.3</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99806213"/>
                      </a:ext>
                    </a:extLst>
                  </a:tr>
                  <a:tr h="105001">
                    <a:tc>
                      <a:txBody>
                        <a:bodyPr/>
                        <a:lstStyle/>
                        <a:p>
                          <a:pPr algn="l" fontAlgn="b"/>
                          <a:r>
                            <a:rPr lang="en-US" sz="600" b="0" i="0" u="none" strike="noStrike" dirty="0">
                              <a:solidFill>
                                <a:srgbClr val="000000"/>
                              </a:solidFill>
                              <a:effectLst/>
                              <a:latin typeface="Source Sans Pro" panose="020B0503030403020204" pitchFamily="34" charset="0"/>
                            </a:rPr>
                            <a:t>AIC</a:t>
                          </a:r>
                        </a:p>
                      </a:txBody>
                      <a:tcPr marL="8351" marR="8351" marT="8351" marB="0" anchor="b">
                        <a:lnL>
                          <a:noFill/>
                        </a:lnL>
                        <a:lnR>
                          <a:noFill/>
                        </a:lnR>
                        <a:lnT>
                          <a:noFill/>
                        </a:lnT>
                        <a:lnB>
                          <a:noFill/>
                        </a:lnB>
                      </a:tcPr>
                    </a:tc>
                    <a:tc gridSpan="4">
                      <a:txBody>
                        <a:bodyPr/>
                        <a:lstStyle/>
                        <a:p>
                          <a:pPr algn="ctr" fontAlgn="b"/>
                          <a:r>
                            <a:rPr lang="en-US" sz="600" b="0" i="0" u="none" strike="noStrike" dirty="0">
                              <a:solidFill>
                                <a:srgbClr val="000000"/>
                              </a:solidFill>
                              <a:effectLst/>
                              <a:latin typeface="Source Sans Pro" panose="020B0503030403020204" pitchFamily="34" charset="0"/>
                            </a:rPr>
                            <a:t>6791</a:t>
                          </a:r>
                        </a:p>
                      </a:txBody>
                      <a:tcPr marL="8351" marR="8351" marT="8351" marB="0" anchor="b">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6791</a:t>
                          </a:r>
                        </a:p>
                      </a:txBody>
                      <a:tcPr marL="8351" marR="8351" marT="8351" marB="0" anchor="b">
                        <a:lnL>
                          <a:noFill/>
                        </a:lnL>
                        <a:lnR>
                          <a:noFill/>
                        </a:lnR>
                        <a:lnT>
                          <a:noFill/>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6792</a:t>
                          </a:r>
                        </a:p>
                      </a:txBody>
                      <a:tcPr marL="8351" marR="8351" marT="8351"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25053170"/>
                      </a:ext>
                    </a:extLst>
                  </a:tr>
                  <a:tr h="47708">
                    <a:tc>
                      <a:txBody>
                        <a:bodyPr/>
                        <a:lstStyle/>
                        <a:p>
                          <a:pPr algn="l" fontAlgn="b"/>
                          <a14:m>
                            <m:oMath xmlns:m="http://schemas.openxmlformats.org/officeDocument/2006/math">
                              <m:r>
                                <a:rPr lang="en-US" sz="600" b="0" i="1" u="none" strike="noStrike" smtClean="0">
                                  <a:solidFill>
                                    <a:srgbClr val="000000"/>
                                  </a:solidFill>
                                  <a:effectLst/>
                                  <a:latin typeface="Cambria Math" panose="02040503050406030204" pitchFamily="18" charset="0"/>
                                </a:rPr>
                                <m:t>𝜆</m:t>
                              </m:r>
                            </m:oMath>
                          </a14:m>
                          <a:r>
                            <a:rPr lang="en-US" sz="600" b="0" i="0" u="none" strike="noStrike" dirty="0">
                              <a:solidFill>
                                <a:srgbClr val="000000"/>
                              </a:solidFill>
                              <a:effectLst/>
                              <a:latin typeface="Source Sans Pro" panose="020B0503030403020204" pitchFamily="34" charset="0"/>
                            </a:rPr>
                            <a:t> </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gridSpan="4">
                      <a:txBody>
                        <a:bodyPr/>
                        <a:lstStyle/>
                        <a:p>
                          <a:pPr algn="ctr" fontAlgn="b"/>
                          <a:r>
                            <a:rPr lang="en-US" sz="600" b="0" i="0" u="none" strike="noStrike" dirty="0">
                              <a:solidFill>
                                <a:srgbClr val="000000"/>
                              </a:solidFill>
                              <a:effectLst/>
                              <a:latin typeface="Source Sans Pro" panose="020B0503030403020204" pitchFamily="34" charset="0"/>
                            </a:rPr>
                            <a:t>0.9755</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0.9753</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0.9755</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76678777"/>
                      </a:ext>
                    </a:extLst>
                  </a:tr>
                </a:tbl>
              </a:graphicData>
            </a:graphic>
          </p:graphicFrame>
        </mc:Choice>
        <mc:Fallback>
          <p:graphicFrame>
            <p:nvGraphicFramePr>
              <p:cNvPr id="24" name="Table 23">
                <a:extLst>
                  <a:ext uri="{FF2B5EF4-FFF2-40B4-BE49-F238E27FC236}">
                    <a16:creationId xmlns:a16="http://schemas.microsoft.com/office/drawing/2014/main" id="{4CF2A53B-9A52-6A45-98D7-98A40DCEFE26}"/>
                  </a:ext>
                </a:extLst>
              </p:cNvPr>
              <p:cNvGraphicFramePr>
                <a:graphicFrameLocks noGrp="1"/>
              </p:cNvGraphicFramePr>
              <p:nvPr>
                <p:extLst>
                  <p:ext uri="{D42A27DB-BD31-4B8C-83A1-F6EECF244321}">
                    <p14:modId xmlns:p14="http://schemas.microsoft.com/office/powerpoint/2010/main" val="3161640341"/>
                  </p:ext>
                </p:extLst>
              </p:nvPr>
            </p:nvGraphicFramePr>
            <p:xfrm>
              <a:off x="5468003" y="3451003"/>
              <a:ext cx="4228148" cy="2780559"/>
            </p:xfrm>
            <a:graphic>
              <a:graphicData uri="http://schemas.openxmlformats.org/drawingml/2006/table">
                <a:tbl>
                  <a:tblPr/>
                  <a:tblGrid>
                    <a:gridCol w="559570">
                      <a:extLst>
                        <a:ext uri="{9D8B030D-6E8A-4147-A177-3AD203B41FA5}">
                          <a16:colId xmlns:a16="http://schemas.microsoft.com/office/drawing/2014/main" val="2660662141"/>
                        </a:ext>
                      </a:extLst>
                    </a:gridCol>
                    <a:gridCol w="114345">
                      <a:extLst>
                        <a:ext uri="{9D8B030D-6E8A-4147-A177-3AD203B41FA5}">
                          <a16:colId xmlns:a16="http://schemas.microsoft.com/office/drawing/2014/main" val="1144050792"/>
                        </a:ext>
                      </a:extLst>
                    </a:gridCol>
                    <a:gridCol w="381663">
                      <a:extLst>
                        <a:ext uri="{9D8B030D-6E8A-4147-A177-3AD203B41FA5}">
                          <a16:colId xmlns:a16="http://schemas.microsoft.com/office/drawing/2014/main" val="321014424"/>
                        </a:ext>
                      </a:extLst>
                    </a:gridCol>
                    <a:gridCol w="596900">
                      <a:extLst>
                        <a:ext uri="{9D8B030D-6E8A-4147-A177-3AD203B41FA5}">
                          <a16:colId xmlns:a16="http://schemas.microsoft.com/office/drawing/2014/main" val="1683918524"/>
                        </a:ext>
                      </a:extLst>
                    </a:gridCol>
                    <a:gridCol w="126669">
                      <a:extLst>
                        <a:ext uri="{9D8B030D-6E8A-4147-A177-3AD203B41FA5}">
                          <a16:colId xmlns:a16="http://schemas.microsoft.com/office/drawing/2014/main" val="2553952341"/>
                        </a:ext>
                      </a:extLst>
                    </a:gridCol>
                    <a:gridCol w="453224">
                      <a:extLst>
                        <a:ext uri="{9D8B030D-6E8A-4147-A177-3AD203B41FA5}">
                          <a16:colId xmlns:a16="http://schemas.microsoft.com/office/drawing/2014/main" val="207284011"/>
                        </a:ext>
                      </a:extLst>
                    </a:gridCol>
                    <a:gridCol w="723569">
                      <a:extLst>
                        <a:ext uri="{9D8B030D-6E8A-4147-A177-3AD203B41FA5}">
                          <a16:colId xmlns:a16="http://schemas.microsoft.com/office/drawing/2014/main" val="2326842528"/>
                        </a:ext>
                      </a:extLst>
                    </a:gridCol>
                    <a:gridCol w="47708">
                      <a:extLst>
                        <a:ext uri="{9D8B030D-6E8A-4147-A177-3AD203B41FA5}">
                          <a16:colId xmlns:a16="http://schemas.microsoft.com/office/drawing/2014/main" val="251203200"/>
                        </a:ext>
                      </a:extLst>
                    </a:gridCol>
                    <a:gridCol w="445273">
                      <a:extLst>
                        <a:ext uri="{9D8B030D-6E8A-4147-A177-3AD203B41FA5}">
                          <a16:colId xmlns:a16="http://schemas.microsoft.com/office/drawing/2014/main" val="512030658"/>
                        </a:ext>
                      </a:extLst>
                    </a:gridCol>
                    <a:gridCol w="620201">
                      <a:extLst>
                        <a:ext uri="{9D8B030D-6E8A-4147-A177-3AD203B41FA5}">
                          <a16:colId xmlns:a16="http://schemas.microsoft.com/office/drawing/2014/main" val="3660589532"/>
                        </a:ext>
                      </a:extLst>
                    </a:gridCol>
                    <a:gridCol w="159026">
                      <a:extLst>
                        <a:ext uri="{9D8B030D-6E8A-4147-A177-3AD203B41FA5}">
                          <a16:colId xmlns:a16="http://schemas.microsoft.com/office/drawing/2014/main" val="1986714215"/>
                        </a:ext>
                      </a:extLst>
                    </a:gridCol>
                  </a:tblGrid>
                  <a:tr h="111954">
                    <a:tc gridSpan="2">
                      <a:txBody>
                        <a:bodyPr/>
                        <a:lstStyle/>
                        <a:p>
                          <a:pPr algn="l" fontAlgn="b"/>
                          <a:r>
                            <a:rPr lang="en-US" sz="600" b="0" i="0" u="none" strike="noStrike">
                              <a:solidFill>
                                <a:srgbClr val="000000"/>
                              </a:solidFill>
                              <a:effectLst/>
                              <a:latin typeface="Source Sans Pro" panose="020B0503030403020204" pitchFamily="34" charset="0"/>
                            </a:rPr>
                            <a:t> </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pPr algn="ctr" fontAlgn="b"/>
                          <a:r>
                            <a:rPr lang="en-US" sz="600" b="0" i="0" u="none" strike="noStrike">
                              <a:solidFill>
                                <a:srgbClr val="000000"/>
                              </a:solidFill>
                              <a:effectLst/>
                              <a:latin typeface="Source Sans Pro" panose="020B0503030403020204" pitchFamily="34" charset="0"/>
                            </a:rPr>
                            <a:t>Base Model</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gridSpan="3">
                      <a:txBody>
                        <a:bodyPr/>
                        <a:lstStyle/>
                        <a:p>
                          <a:r>
                            <a:rPr lang="en-US" sz="600" b="0" i="0" u="none" strike="noStrike">
                              <a:solidFill>
                                <a:srgbClr val="000000"/>
                              </a:solidFill>
                              <a:effectLst/>
                              <a:latin typeface="Source Sans Pro" panose="020B0503030403020204" pitchFamily="34" charset="0"/>
                            </a:rPr>
                            <a:t>Base Model</a:t>
                          </a:r>
                          <a:endParaRPr lang="en-US"/>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a:solidFill>
                                <a:srgbClr val="000000"/>
                              </a:solidFill>
                              <a:effectLst/>
                              <a:latin typeface="Source Sans Pro" panose="020B0503030403020204" pitchFamily="34" charset="0"/>
                            </a:rPr>
                            <a:t>Logsum Model</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10-minute walk Model</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03101813"/>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 </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pPr algn="r" fontAlgn="b"/>
                          <a:r>
                            <a:rPr lang="en-US" sz="600" b="0" i="0" u="none" strike="noStrike">
                              <a:solidFill>
                                <a:srgbClr val="000000"/>
                              </a:solidFill>
                              <a:effectLst/>
                              <a:latin typeface="Source Sans Pro" panose="020B0503030403020204" pitchFamily="34" charset="0"/>
                            </a:rPr>
                            <a:t>Estimate</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600" b="0" i="0" u="none" strike="noStrike">
                              <a:solidFill>
                                <a:srgbClr val="000000"/>
                              </a:solidFill>
                              <a:effectLst/>
                              <a:latin typeface="Source Sans Pro" panose="020B0503030403020204" pitchFamily="34" charset="0"/>
                            </a:rPr>
                            <a:t>Estimate</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600" b="0" i="0" u="none" strike="noStrike" dirty="0">
                              <a:solidFill>
                                <a:srgbClr val="000000"/>
                              </a:solidFill>
                              <a:effectLst/>
                              <a:latin typeface="Source Sans Pro" panose="020B0503030403020204" pitchFamily="34" charset="0"/>
                            </a:rPr>
                            <a:t>95% CI</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solidFill>
                                <a:srgbClr val="000000"/>
                              </a:solidFill>
                              <a:effectLst/>
                              <a:latin typeface="Source Sans Pro" panose="020B0503030403020204" pitchFamily="34" charset="0"/>
                            </a:rPr>
                            <a:t> </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600" b="0" i="0" u="none" strike="noStrike">
                              <a:solidFill>
                                <a:srgbClr val="000000"/>
                              </a:solidFill>
                              <a:effectLst/>
                              <a:latin typeface="Source Sans Pro" panose="020B0503030403020204" pitchFamily="34" charset="0"/>
                            </a:rPr>
                            <a:t>Estimate</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600" b="0" i="0" u="none" strike="noStrike" dirty="0">
                              <a:solidFill>
                                <a:srgbClr val="000000"/>
                              </a:solidFill>
                              <a:effectLst/>
                              <a:latin typeface="Source Sans Pro" panose="020B0503030403020204" pitchFamily="34" charset="0"/>
                            </a:rPr>
                            <a:t>95% CI</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solidFill>
                                <a:srgbClr val="000000"/>
                              </a:solidFill>
                              <a:effectLst/>
                              <a:latin typeface="Source Sans Pro" panose="020B0503030403020204" pitchFamily="34" charset="0"/>
                            </a:rPr>
                            <a:t> </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600" b="0" i="0" u="none" strike="noStrike">
                              <a:solidFill>
                                <a:srgbClr val="000000"/>
                              </a:solidFill>
                              <a:effectLst/>
                              <a:latin typeface="Source Sans Pro" panose="020B0503030403020204" pitchFamily="34" charset="0"/>
                            </a:rPr>
                            <a:t>Estimate</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600" b="0" i="0" u="none" strike="noStrike" dirty="0">
                              <a:solidFill>
                                <a:srgbClr val="000000"/>
                              </a:solidFill>
                              <a:effectLst/>
                              <a:latin typeface="Source Sans Pro" panose="020B0503030403020204" pitchFamily="34" charset="0"/>
                            </a:rPr>
                            <a:t>95% CI</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solidFill>
                                <a:srgbClr val="000000"/>
                              </a:solidFill>
                              <a:effectLst/>
                              <a:latin typeface="Source Sans Pro" panose="020B0503030403020204" pitchFamily="34" charset="0"/>
                            </a:rPr>
                            <a:t> </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3849935"/>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(Intercept)</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59.264</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600" b="0" i="0" u="none" strike="noStrike">
                              <a:solidFill>
                                <a:srgbClr val="000000"/>
                              </a:solidFill>
                              <a:effectLst/>
                              <a:latin typeface="Source Sans Pro" panose="020B0503030403020204" pitchFamily="34" charset="0"/>
                            </a:rPr>
                            <a:t>59.264</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[55.7082; 62.8193]</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600" b="0" i="0" u="none" strike="noStrike">
                              <a:solidFill>
                                <a:srgbClr val="000000"/>
                              </a:solidFill>
                              <a:effectLst/>
                              <a:latin typeface="Source Sans Pro" panose="020B0503030403020204" pitchFamily="34" charset="0"/>
                            </a:rPr>
                            <a:t>59.752</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[56.1302; 63.3743]</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600" b="0" i="0" u="none" strike="noStrike">
                              <a:solidFill>
                                <a:srgbClr val="000000"/>
                              </a:solidFill>
                              <a:effectLst/>
                              <a:latin typeface="Source Sans Pro" panose="020B0503030403020204" pitchFamily="34" charset="0"/>
                            </a:rPr>
                            <a:t>59.346</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[55.7849; 62.9076]</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622490725"/>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log(Density)</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-0.049</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-0.049</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[-0.1289;  0.0304]</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-0.054</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[-0.1339;  0.0259]</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-0.048</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[-0.1272; 0.0322]</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1755251255"/>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log(Income)</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-0.331</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-0.331</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[-0.6175; -0.0445]</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-0.341</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[-0.6272; -0.0538]</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-0.332</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[-0.6184; -0.0456]</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527468158"/>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Fulltime</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-0.016</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-0.016</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[-0.0271; -0.0058]</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-0.017</a:t>
                          </a:r>
                        </a:p>
                      </a:txBody>
                      <a:tcPr marL="8351" marR="8351" marT="8351" marB="0" anchor="b">
                        <a:lnL>
                          <a:noFill/>
                        </a:lnL>
                        <a:lnR>
                          <a:noFill/>
                        </a:lnR>
                        <a:lnT>
                          <a:noFill/>
                        </a:lnT>
                        <a:lnB>
                          <a:noFill/>
                        </a:lnB>
                      </a:tcPr>
                    </a:tc>
                    <a:tc>
                      <a:txBody>
                        <a:bodyPr/>
                        <a:lstStyle/>
                        <a:p>
                          <a:pPr algn="ctr" fontAlgn="b"/>
                          <a:r>
                            <a:rPr lang="en-US" sz="600" b="0" i="0" u="none" strike="noStrike" dirty="0">
                              <a:solidFill>
                                <a:srgbClr val="000000"/>
                              </a:solidFill>
                              <a:effectLst/>
                              <a:latin typeface="Source Sans Pro" panose="020B0503030403020204" pitchFamily="34" charset="0"/>
                            </a:rPr>
                            <a:t>[-0.0272; -0.0059]</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[-0.0272; -0.0059]</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481052205"/>
                      </a:ext>
                    </a:extLst>
                  </a:tr>
                  <a:tr h="113570">
                    <a:tc gridSpan="2">
                      <a:txBody>
                        <a:bodyPr/>
                        <a:lstStyle/>
                        <a:p>
                          <a:pPr algn="l" fontAlgn="b"/>
                          <a:r>
                            <a:rPr lang="en-US" sz="600" b="0" i="0" u="none" strike="noStrike" dirty="0">
                              <a:solidFill>
                                <a:srgbClr val="000000"/>
                              </a:solidFill>
                              <a:effectLst/>
                              <a:latin typeface="Source Sans Pro" panose="020B0503030403020204" pitchFamily="34" charset="0"/>
                            </a:rPr>
                            <a:t>College-educated</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0.031</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0.031</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[ 0.0170;  0.0442]</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0.031</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[ 0.0173;  0.0445]</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0.030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[ 0.0167; 0.0439]</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232691638"/>
                      </a:ext>
                    </a:extLst>
                  </a:tr>
                  <a:tr h="111954">
                    <a:tc gridSpan="2">
                      <a:txBody>
                        <a:bodyPr/>
                        <a:lstStyle/>
                        <a:p>
                          <a:pPr algn="l" fontAlgn="b"/>
                          <a:r>
                            <a:rPr lang="en-US" sz="600" b="0" i="0" u="none" strike="noStrike" dirty="0">
                              <a:solidFill>
                                <a:srgbClr val="000000"/>
                              </a:solidFill>
                              <a:effectLst/>
                              <a:latin typeface="Source Sans Pro" panose="020B0503030403020204" pitchFamily="34" charset="0"/>
                            </a:rPr>
                            <a:t>Single Adults</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0.012</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0.012</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[ 0.0027;  0.0210]</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0.012</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[ 0.0027;  0.0210]</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0.012</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[ 0.0028; 0.0211]</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1576302693"/>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Youth (0-17)</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0.013</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[-0.0020;  0.0277]</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[-0.0020;  0.0277]</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[-0.0019; 0.0279]</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2889740623"/>
                      </a:ext>
                    </a:extLst>
                  </a:tr>
                  <a:tr h="130987">
                    <a:tc gridSpan="2">
                      <a:txBody>
                        <a:bodyPr/>
                        <a:lstStyle/>
                        <a:p>
                          <a:pPr algn="l" fontAlgn="b"/>
                          <a:r>
                            <a:rPr lang="en-US" sz="600" b="0" i="0" u="none" strike="noStrike">
                              <a:solidFill>
                                <a:srgbClr val="000000"/>
                              </a:solidFill>
                              <a:effectLst/>
                              <a:latin typeface="Source Sans Pro" panose="020B0503030403020204" pitchFamily="34" charset="0"/>
                            </a:rPr>
                            <a:t>Young adults (18-34)</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-0.014</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-0.014</a:t>
                          </a:r>
                        </a:p>
                      </a:txBody>
                      <a:tcPr marL="8351" marR="8351" marT="8351" marB="0" anchor="b">
                        <a:lnL>
                          <a:noFill/>
                        </a:lnL>
                        <a:lnR>
                          <a:noFill/>
                        </a:lnR>
                        <a:lnT>
                          <a:noFill/>
                        </a:lnT>
                        <a:lnB>
                          <a:noFill/>
                        </a:lnB>
                      </a:tcPr>
                    </a:tc>
                    <a:tc>
                      <a:txBody>
                        <a:bodyPr/>
                        <a:lstStyle/>
                        <a:p>
                          <a:pPr algn="ctr" fontAlgn="b"/>
                          <a:r>
                            <a:rPr lang="en-US" sz="600" b="0" i="0" u="none" strike="noStrike" dirty="0">
                              <a:solidFill>
                                <a:srgbClr val="000000"/>
                              </a:solidFill>
                              <a:effectLst/>
                              <a:latin typeface="Source Sans Pro" panose="020B0503030403020204" pitchFamily="34" charset="0"/>
                            </a:rPr>
                            <a:t>[-0.0252; -0.0025]</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-0.014</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[-0.0257; -0.0030]</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-0.014</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[-0.0252; -0.0025]</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575741935"/>
                      </a:ext>
                    </a:extLst>
                  </a:tr>
                  <a:tr h="111954">
                    <a:tc gridSpan="2">
                      <a:txBody>
                        <a:bodyPr/>
                        <a:lstStyle/>
                        <a:p>
                          <a:pPr algn="l" fontAlgn="b"/>
                          <a:r>
                            <a:rPr lang="en-US" sz="600" b="0" i="0" u="none" strike="noStrike">
                              <a:solidFill>
                                <a:srgbClr val="000000"/>
                              </a:solidFill>
                              <a:effectLst/>
                              <a:latin typeface="Source Sans Pro" panose="020B0503030403020204" pitchFamily="34" charset="0"/>
                            </a:rPr>
                            <a:t>Seniors (65+)</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-0.097</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-0.097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[-0.1126; -0.0822]</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-0.097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[-0.1119; -0.0815]</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-0.097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[-0.1125; -0.0821]</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610781967"/>
                      </a:ext>
                    </a:extLst>
                  </a:tr>
                  <a:tr h="148639">
                    <a:tc gridSpan="2">
                      <a:txBody>
                        <a:bodyPr/>
                        <a:lstStyle/>
                        <a:p>
                          <a:pPr algn="l" fontAlgn="b"/>
                          <a:r>
                            <a:rPr lang="en-US" sz="600" b="0" i="0" u="none" strike="noStrike" dirty="0">
                              <a:solidFill>
                                <a:srgbClr val="000000"/>
                              </a:solidFill>
                              <a:effectLst/>
                              <a:latin typeface="Source Sans Pro" panose="020B0503030403020204" pitchFamily="34" charset="0"/>
                            </a:rPr>
                            <a:t>Black share</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0.067</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0.067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[ 0.0622;  0.0721]</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0.067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[ 0.0621;  0.0720]</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0.067</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[ 0.0622; 0.0720]</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1766662199"/>
                      </a:ext>
                    </a:extLst>
                  </a:tr>
                  <a:tr h="111318">
                    <a:tc gridSpan="2">
                      <a:txBody>
                        <a:bodyPr/>
                        <a:lstStyle/>
                        <a:p>
                          <a:pPr algn="l" fontAlgn="b"/>
                          <a:r>
                            <a:rPr lang="en-US" sz="600" b="0" i="0" u="none" strike="noStrike" dirty="0">
                              <a:solidFill>
                                <a:srgbClr val="000000"/>
                              </a:solidFill>
                              <a:effectLst/>
                              <a:latin typeface="Source Sans Pro" panose="020B0503030403020204" pitchFamily="34" charset="0"/>
                            </a:rPr>
                            <a:t>Asian share</a:t>
                          </a:r>
                        </a:p>
                      </a:txBody>
                      <a:tcPr marL="8351" marR="8351" marT="8351" marB="0" anchor="b">
                        <a:lnL>
                          <a:noFill/>
                        </a:lnL>
                        <a:lnR>
                          <a:noFill/>
                        </a:lnR>
                        <a:lnT>
                          <a:noFill/>
                        </a:lnT>
                        <a:lnB>
                          <a:noFill/>
                        </a:lnB>
                      </a:tcPr>
                    </a:tc>
                    <a:tc hMerge="1">
                      <a:txBody>
                        <a:bodyPr/>
                        <a:lstStyle/>
                        <a:p>
                          <a:pPr algn="r" fontAlgn="b"/>
                          <a:r>
                            <a:rPr lang="en-US" sz="600" b="0" i="0" u="none" strike="noStrike" dirty="0">
                              <a:solidFill>
                                <a:srgbClr val="000000"/>
                              </a:solidFill>
                              <a:effectLst/>
                              <a:latin typeface="Source Sans Pro" panose="020B0503030403020204" pitchFamily="34" charset="0"/>
                            </a:rPr>
                            <a:t>-0.120</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-0.120</a:t>
                          </a:r>
                          <a:endParaRPr lang="en-US" sz="600" b="0" i="0" u="none" strike="noStrike" dirty="0">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ctr" fontAlgn="b"/>
                          <a:r>
                            <a:rPr lang="en-US" sz="600" b="0" i="0" u="none" strike="noStrike" dirty="0">
                              <a:solidFill>
                                <a:srgbClr val="000000"/>
                              </a:solidFill>
                              <a:effectLst/>
                              <a:latin typeface="Source Sans Pro" panose="020B0503030403020204" pitchFamily="34" charset="0"/>
                            </a:rPr>
                            <a:t>[-0.1258; -0.1142]</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-0.120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[-0.1259; -0.1143]</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-0.120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[-0.1257; -0.1141]</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3396334378"/>
                      </a:ext>
                    </a:extLst>
                  </a:tr>
                  <a:tr h="136972">
                    <a:tc gridSpan="2">
                      <a:txBody>
                        <a:bodyPr/>
                        <a:lstStyle/>
                        <a:p>
                          <a:pPr algn="l" fontAlgn="b"/>
                          <a:r>
                            <a:rPr lang="en-US" sz="600" b="0" i="0" u="none" strike="noStrike" dirty="0">
                              <a:solidFill>
                                <a:srgbClr val="000000"/>
                              </a:solidFill>
                              <a:effectLst/>
                              <a:latin typeface="Source Sans Pro" panose="020B0503030403020204" pitchFamily="34" charset="0"/>
                            </a:rPr>
                            <a:t>Hispanic share</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-0.001</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-0.001</a:t>
                          </a:r>
                        </a:p>
                      </a:txBody>
                      <a:tcPr marL="8351" marR="8351" marT="8351" marB="0" anchor="b">
                        <a:lnL>
                          <a:noFill/>
                        </a:lnL>
                        <a:lnR>
                          <a:noFill/>
                        </a:lnR>
                        <a:lnT>
                          <a:noFill/>
                        </a:lnT>
                        <a:lnB>
                          <a:noFill/>
                        </a:lnB>
                      </a:tcPr>
                    </a:tc>
                    <a:tc>
                      <a:txBody>
                        <a:bodyPr/>
                        <a:lstStyle/>
                        <a:p>
                          <a:pPr algn="ctr" fontAlgn="b"/>
                          <a:r>
                            <a:rPr lang="en-US" sz="600" b="0" i="0" u="none" strike="noStrike" dirty="0">
                              <a:solidFill>
                                <a:srgbClr val="000000"/>
                              </a:solidFill>
                              <a:effectLst/>
                              <a:latin typeface="Source Sans Pro" panose="020B0503030403020204" pitchFamily="34" charset="0"/>
                            </a:rPr>
                            <a:t>[-0.0060;  0.0051]</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0.000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[-0.0057;  0.0054]</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0.000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[-0.0060; 0.0051]</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3098766074"/>
                      </a:ext>
                    </a:extLst>
                  </a:tr>
                  <a:tr h="127221">
                    <a:tc gridSpan="2">
                      <a:txBody>
                        <a:bodyPr/>
                        <a:lstStyle/>
                        <a:p>
                          <a:pPr algn="l" fontAlgn="b"/>
                          <a:r>
                            <a:rPr lang="en-US" sz="600" b="0" i="0" u="none" strike="noStrike">
                              <a:solidFill>
                                <a:srgbClr val="000000"/>
                              </a:solidFill>
                              <a:effectLst/>
                              <a:latin typeface="Source Sans Pro" panose="020B0503030403020204" pitchFamily="34" charset="0"/>
                            </a:rPr>
                            <a:t>Other Minorities</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-0.053</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-0.053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[-0.1017; -0.0051]</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-0.054</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[-0.1023; -0.0058]</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-0.053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[-0.1013; -0.0048]</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252540513"/>
                      </a:ext>
                    </a:extLst>
                  </a:tr>
                  <a:tr h="133064">
                    <a:tc gridSpan="2">
                      <a:txBody>
                        <a:bodyPr/>
                        <a:lstStyle/>
                        <a:p>
                          <a:pPr algn="l" fontAlgn="b"/>
                          <a:r>
                            <a:rPr lang="en-US" sz="600" b="0" i="0" u="none" strike="noStrike">
                              <a:solidFill>
                                <a:srgbClr val="000000"/>
                              </a:solidFill>
                              <a:effectLst/>
                              <a:latin typeface="Source Sans Pro" panose="020B0503030403020204" pitchFamily="34" charset="0"/>
                            </a:rPr>
                            <a:t>Physical activity</a:t>
                          </a:r>
                        </a:p>
                      </a:txBody>
                      <a:tcPr marL="8351" marR="8351" marT="8351" marB="0" anchor="b">
                        <a:lnL>
                          <a:noFill/>
                        </a:lnL>
                        <a:lnR>
                          <a:noFill/>
                        </a:lnR>
                        <a:lnT>
                          <a:noFill/>
                        </a:lnT>
                        <a:lnB>
                          <a:noFill/>
                        </a:lnB>
                      </a:tcPr>
                    </a:tc>
                    <a:tc hMerge="1">
                      <a:txBody>
                        <a:bodyPr/>
                        <a:lstStyle/>
                        <a:p>
                          <a:pPr algn="r" fontAlgn="b"/>
                          <a:r>
                            <a:rPr lang="en-US" sz="600" b="0" i="0" u="none" strike="noStrike">
                              <a:solidFill>
                                <a:srgbClr val="000000"/>
                              </a:solidFill>
                              <a:effectLst/>
                              <a:latin typeface="Source Sans Pro" panose="020B0503030403020204" pitchFamily="34" charset="0"/>
                            </a:rPr>
                            <a:t>-0.406</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-0.406</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[-0.4278; -0.3846]</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-0.405</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[-0.4271; -0.3838]</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-0.406</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[-0.4275; -0.3844]</a:t>
                          </a:r>
                        </a:p>
                      </a:txBody>
                      <a:tcPr marL="8351" marR="8351" marT="8351" marB="0" anchor="b">
                        <a:lnL>
                          <a:noFill/>
                        </a:lnL>
                        <a:lnR>
                          <a:noFill/>
                        </a:lnR>
                        <a:lnT>
                          <a:noFill/>
                        </a:lnT>
                        <a:lnB>
                          <a:noFill/>
                        </a:lnB>
                      </a:tcPr>
                    </a:tc>
                    <a:tc>
                      <a:txBody>
                        <a:bodyPr/>
                        <a:lstStyle/>
                        <a:p>
                          <a:pPr algn="l" fontAlgn="b"/>
                          <a:r>
                            <a:rPr lang="en-US" sz="600" b="0" i="0" u="none" strike="noStrike">
                              <a:solidFill>
                                <a:srgbClr val="000000"/>
                              </a:solidFill>
                              <a:effectLst/>
                              <a:latin typeface="Source Sans Pro" panose="020B0503030403020204" pitchFamily="34" charset="0"/>
                            </a:rPr>
                            <a:t>*</a:t>
                          </a:r>
                        </a:p>
                      </a:txBody>
                      <a:tcPr marL="8351" marR="8351" marT="8351" marB="0" anchor="b">
                        <a:lnL>
                          <a:noFill/>
                        </a:lnL>
                        <a:lnR>
                          <a:noFill/>
                        </a:lnR>
                        <a:lnT>
                          <a:noFill/>
                        </a:lnT>
                        <a:lnB>
                          <a:noFill/>
                        </a:lnB>
                      </a:tcPr>
                    </a:tc>
                    <a:extLst>
                      <a:ext uri="{0D108BD9-81ED-4DB2-BD59-A6C34878D82A}">
                        <a16:rowId xmlns:a16="http://schemas.microsoft.com/office/drawing/2014/main" val="2605599773"/>
                      </a:ext>
                    </a:extLst>
                  </a:tr>
                  <a:tr h="111954">
                    <a:tc gridSpan="2">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hMerge="1">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ctr"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ctr" fontAlgn="b"/>
                          <a:endParaRPr lang="en-US" sz="600" b="0" i="0" u="none" strike="noStrike" dirty="0">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ctr"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4151883861"/>
                      </a:ext>
                    </a:extLst>
                  </a:tr>
                  <a:tr h="218594">
                    <a:tc gridSpan="2">
                      <a:txBody>
                        <a:bodyPr/>
                        <a:lstStyle/>
                        <a:p>
                          <a:pPr algn="l" fontAlgn="b"/>
                          <a:r>
                            <a:rPr lang="en-US" sz="600" b="0" i="0" u="none" strike="noStrike">
                              <a:solidFill>
                                <a:srgbClr val="000000"/>
                              </a:solidFill>
                              <a:effectLst/>
                              <a:latin typeface="Source Sans Pro" panose="020B0503030403020204" pitchFamily="34" charset="0"/>
                            </a:rPr>
                            <a:t>Access: Logsum</a:t>
                          </a:r>
                        </a:p>
                      </a:txBody>
                      <a:tcPr marL="8351" marR="8351" marT="8351" marB="0" anchor="b">
                        <a:lnL>
                          <a:noFill/>
                        </a:lnL>
                        <a:lnR>
                          <a:noFill/>
                        </a:lnR>
                        <a:lnT>
                          <a:noFill/>
                        </a:lnT>
                        <a:lnB>
                          <a:noFill/>
                        </a:lnB>
                      </a:tcPr>
                    </a:tc>
                    <a:tc hMerge="1">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dirty="0">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-0.083</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[-0.2054;  0.0385]</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3559805342"/>
                      </a:ext>
                    </a:extLst>
                  </a:tr>
                  <a:tr h="111954">
                    <a:tc gridSpan="3">
                      <a:txBody>
                        <a:bodyPr/>
                        <a:lstStyle/>
                        <a:p>
                          <a:pPr algn="l" fontAlgn="b"/>
                          <a:r>
                            <a:rPr lang="en-US" sz="600" b="0" i="0" u="none" strike="noStrike">
                              <a:solidFill>
                                <a:srgbClr val="000000"/>
                              </a:solidFill>
                              <a:effectLst/>
                              <a:latin typeface="Source Sans Pro" panose="020B0503030403020204" pitchFamily="34" charset="0"/>
                            </a:rPr>
                            <a:t>Access: 10-min walk</a:t>
                          </a:r>
                        </a:p>
                      </a:txBody>
                      <a:tcPr marL="8351" marR="8351" marT="8351" marB="0" anchor="b">
                        <a:lnL>
                          <a:noFill/>
                        </a:lnL>
                        <a:lnR>
                          <a:noFill/>
                        </a:lnR>
                        <a:lnT>
                          <a:noFill/>
                        </a:lnT>
                        <a:lnB>
                          <a:noFill/>
                        </a:lnB>
                      </a:tcPr>
                    </a:tc>
                    <a:tc hMerge="1">
                      <a:txBody>
                        <a:bodyPr/>
                        <a:lstStyle/>
                        <a:p>
                          <a:endParaRPr lang="en-US"/>
                        </a:p>
                      </a:txBody>
                      <a:tcPr/>
                    </a:tc>
                    <a:tc hMerge="1">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dirty="0">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tc>
                      <a:txBody>
                        <a:bodyPr/>
                        <a:lstStyle/>
                        <a:p>
                          <a:pPr algn="r" fontAlgn="b"/>
                          <a:r>
                            <a:rPr lang="en-US" sz="600" b="0" i="0" u="none" strike="noStrike">
                              <a:solidFill>
                                <a:srgbClr val="000000"/>
                              </a:solidFill>
                              <a:effectLst/>
                              <a:latin typeface="Source Sans Pro" panose="020B0503030403020204" pitchFamily="34" charset="0"/>
                            </a:rPr>
                            <a:t>-0.200</a:t>
                          </a:r>
                        </a:p>
                      </a:txBody>
                      <a:tcPr marL="8351" marR="8351" marT="8351" marB="0" anchor="b">
                        <a:lnL>
                          <a:noFill/>
                        </a:lnL>
                        <a:lnR>
                          <a:noFill/>
                        </a:lnR>
                        <a:lnT>
                          <a:noFill/>
                        </a:lnT>
                        <a:lnB>
                          <a:noFill/>
                        </a:lnB>
                      </a:tcPr>
                    </a:tc>
                    <a:tc>
                      <a:txBody>
                        <a:bodyPr/>
                        <a:lstStyle/>
                        <a:p>
                          <a:pPr algn="ctr" fontAlgn="b"/>
                          <a:r>
                            <a:rPr lang="en-US" sz="600" b="0" i="0" u="none" strike="noStrike">
                              <a:solidFill>
                                <a:srgbClr val="000000"/>
                              </a:solidFill>
                              <a:effectLst/>
                              <a:latin typeface="Source Sans Pro" panose="020B0503030403020204" pitchFamily="34" charset="0"/>
                            </a:rPr>
                            <a:t>[-0.6826; 0.2833]</a:t>
                          </a:r>
                        </a:p>
                      </a:txBody>
                      <a:tcPr marL="8351" marR="8351" marT="8351" marB="0" anchor="b">
                        <a:lnL>
                          <a:noFill/>
                        </a:lnL>
                        <a:lnR>
                          <a:noFill/>
                        </a:lnR>
                        <a:lnT>
                          <a:noFill/>
                        </a:lnT>
                        <a:lnB>
                          <a:noFill/>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a:noFill/>
                        </a:lnB>
                      </a:tcPr>
                    </a:tc>
                    <a:extLst>
                      <a:ext uri="{0D108BD9-81ED-4DB2-BD59-A6C34878D82A}">
                        <a16:rowId xmlns:a16="http://schemas.microsoft.com/office/drawing/2014/main" val="2911202594"/>
                      </a:ext>
                    </a:extLst>
                  </a:tr>
                  <a:tr h="111954">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gridSpan="2">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solidFill>
                              <a:srgbClr val="000000"/>
                            </a:solidFill>
                            <a:effectLst/>
                            <a:latin typeface="Source Sans Pro" panose="020B0503030403020204" pitchFamily="34" charset="0"/>
                          </a:endParaRP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23475265"/>
                      </a:ext>
                    </a:extLst>
                  </a:tr>
                  <a:tr h="111954">
                    <a:tc>
                      <a:txBody>
                        <a:bodyPr/>
                        <a:lstStyle/>
                        <a:p>
                          <a:pPr algn="l" fontAlgn="b"/>
                          <a:r>
                            <a:rPr lang="en-US" sz="600" b="0" i="0" u="none" strike="noStrike">
                              <a:solidFill>
                                <a:srgbClr val="000000"/>
                              </a:solidFill>
                              <a:effectLst/>
                              <a:latin typeface="Source Sans Pro" panose="020B0503030403020204" pitchFamily="34" charset="0"/>
                            </a:rPr>
                            <a:t>Log Likelihood</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gridSpan="4">
                      <a:txBody>
                        <a:bodyPr/>
                        <a:lstStyle/>
                        <a:p>
                          <a:pPr algn="ctr" fontAlgn="b"/>
                          <a:r>
                            <a:rPr lang="en-US" sz="600" b="0" i="0" u="none" strike="noStrike" dirty="0">
                              <a:solidFill>
                                <a:srgbClr val="000000"/>
                              </a:solidFill>
                              <a:effectLst/>
                              <a:latin typeface="Source Sans Pro" panose="020B0503030403020204" pitchFamily="34" charset="0"/>
                            </a:rPr>
                            <a:t>-3379.6</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-3378.7</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-3379.3</a:t>
                          </a:r>
                        </a:p>
                      </a:txBody>
                      <a:tcPr marL="8351" marR="8351" marT="8351" marB="0" anchor="b">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99806213"/>
                      </a:ext>
                    </a:extLst>
                  </a:tr>
                  <a:tr h="105001">
                    <a:tc>
                      <a:txBody>
                        <a:bodyPr/>
                        <a:lstStyle/>
                        <a:p>
                          <a:pPr algn="l" fontAlgn="b"/>
                          <a:r>
                            <a:rPr lang="en-US" sz="600" b="0" i="0" u="none" strike="noStrike" dirty="0">
                              <a:solidFill>
                                <a:srgbClr val="000000"/>
                              </a:solidFill>
                              <a:effectLst/>
                              <a:latin typeface="Source Sans Pro" panose="020B0503030403020204" pitchFamily="34" charset="0"/>
                            </a:rPr>
                            <a:t>AIC</a:t>
                          </a:r>
                        </a:p>
                      </a:txBody>
                      <a:tcPr marL="8351" marR="8351" marT="8351" marB="0" anchor="b">
                        <a:lnL>
                          <a:noFill/>
                        </a:lnL>
                        <a:lnR>
                          <a:noFill/>
                        </a:lnR>
                        <a:lnT>
                          <a:noFill/>
                        </a:lnT>
                        <a:lnB>
                          <a:noFill/>
                        </a:lnB>
                      </a:tcPr>
                    </a:tc>
                    <a:tc gridSpan="4">
                      <a:txBody>
                        <a:bodyPr/>
                        <a:lstStyle/>
                        <a:p>
                          <a:pPr algn="ctr" fontAlgn="b"/>
                          <a:r>
                            <a:rPr lang="en-US" sz="600" b="0" i="0" u="none" strike="noStrike" dirty="0">
                              <a:solidFill>
                                <a:srgbClr val="000000"/>
                              </a:solidFill>
                              <a:effectLst/>
                              <a:latin typeface="Source Sans Pro" panose="020B0503030403020204" pitchFamily="34" charset="0"/>
                            </a:rPr>
                            <a:t>6791</a:t>
                          </a:r>
                        </a:p>
                      </a:txBody>
                      <a:tcPr marL="8351" marR="8351" marT="8351" marB="0" anchor="b">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6791</a:t>
                          </a:r>
                        </a:p>
                      </a:txBody>
                      <a:tcPr marL="8351" marR="8351" marT="8351" marB="0" anchor="b">
                        <a:lnL>
                          <a:noFill/>
                        </a:lnL>
                        <a:lnR>
                          <a:noFill/>
                        </a:lnR>
                        <a:lnT>
                          <a:noFill/>
                        </a:lnT>
                        <a:lnB>
                          <a:noFill/>
                        </a:lnB>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6792</a:t>
                          </a:r>
                        </a:p>
                      </a:txBody>
                      <a:tcPr marL="8351" marR="8351" marT="8351" marB="0" anchor="b">
                        <a:lnL>
                          <a:noFill/>
                        </a:lnL>
                        <a:lnR>
                          <a:noFill/>
                        </a:lnR>
                        <a:lnT>
                          <a:noFill/>
                        </a:lnT>
                        <a:lnB>
                          <a:noFill/>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25053170"/>
                      </a:ext>
                    </a:extLst>
                  </a:tr>
                  <a:tr h="99791">
                    <a:tc>
                      <a:txBody>
                        <a:bodyPr/>
                        <a:lstStyle/>
                        <a:p>
                          <a:endParaRPr lang="en-US"/>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blipFill>
                          <a:blip r:embed="rId11"/>
                          <a:stretch>
                            <a:fillRect t="-2650000" r="-659091" b="-37500"/>
                          </a:stretch>
                        </a:blipFill>
                      </a:tcPr>
                    </a:tc>
                    <a:tc gridSpan="4">
                      <a:txBody>
                        <a:bodyPr/>
                        <a:lstStyle/>
                        <a:p>
                          <a:pPr algn="ctr" fontAlgn="b"/>
                          <a:r>
                            <a:rPr lang="en-US" sz="600" b="0" i="0" u="none" strike="noStrike" dirty="0">
                              <a:solidFill>
                                <a:srgbClr val="000000"/>
                              </a:solidFill>
                              <a:effectLst/>
                              <a:latin typeface="Source Sans Pro" panose="020B0503030403020204" pitchFamily="34" charset="0"/>
                            </a:rPr>
                            <a:t>0.9755</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0.9753</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gridSpan="3">
                      <a:txBody>
                        <a:bodyPr/>
                        <a:lstStyle/>
                        <a:p>
                          <a:pPr algn="ctr" fontAlgn="b"/>
                          <a:r>
                            <a:rPr lang="en-US" sz="600" b="0" i="0" u="none" strike="noStrike" dirty="0">
                              <a:solidFill>
                                <a:srgbClr val="000000"/>
                              </a:solidFill>
                              <a:effectLst/>
                              <a:latin typeface="Source Sans Pro" panose="020B0503030403020204" pitchFamily="34" charset="0"/>
                            </a:rPr>
                            <a:t>0.9755</a:t>
                          </a:r>
                        </a:p>
                      </a:txBody>
                      <a:tcPr marL="8351" marR="8351" marT="8351" marB="0" anchor="b">
                        <a:lnL>
                          <a:noFill/>
                        </a:lnL>
                        <a:lnR>
                          <a:noFill/>
                        </a:lnR>
                        <a:lnT>
                          <a:noFill/>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76678777"/>
                      </a:ext>
                    </a:extLst>
                  </a:tr>
                </a:tbl>
              </a:graphicData>
            </a:graphic>
          </p:graphicFrame>
        </mc:Fallback>
      </mc:AlternateContent>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2739</TotalTime>
  <Words>995</Words>
  <Application>Microsoft Macintosh PowerPoint</Application>
  <PresentationFormat>Custom</PresentationFormat>
  <Paragraphs>200</Paragraphs>
  <Slides>1</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vt:i4>
      </vt:variant>
    </vt:vector>
  </HeadingPairs>
  <TitlesOfParts>
    <vt:vector size="12" baseType="lpstr">
      <vt:lpstr>Arial</vt:lpstr>
      <vt:lpstr>Calibri</vt:lpstr>
      <vt:lpstr>Calibri Light</vt:lpstr>
      <vt:lpstr>Cambria Math</vt:lpstr>
      <vt:lpstr>Helvetica</vt:lpstr>
      <vt:lpstr>Source Sans Pro</vt:lpstr>
      <vt:lpstr>Source Sans Pro Black</vt:lpstr>
      <vt:lpstr>Source Sans Pro Bold</vt:lpstr>
      <vt:lpstr>Source Sans Pro Regular</vt:lpstr>
      <vt:lpstr>Source Sans Pro SemiBold</vt:lpstr>
      <vt:lpstr>Office Theme</vt:lpstr>
      <vt:lpstr>Choice theory can help measure health consequences of park access.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Choice theory can help measure gradations in park access.</dc:title>
  <cp:lastModifiedBy>Gregory Macfarlane</cp:lastModifiedBy>
  <cp:revision>30</cp:revision>
  <cp:lastPrinted>2019-07-16T23:19:19Z</cp:lastPrinted>
  <dcterms:modified xsi:type="dcterms:W3CDTF">2019-07-17T20:11:05Z</dcterms:modified>
</cp:coreProperties>
</file>